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260" r:id="rId2"/>
    <p:sldId id="359" r:id="rId3"/>
    <p:sldId id="356" r:id="rId4"/>
    <p:sldId id="398" r:id="rId5"/>
    <p:sldId id="399" r:id="rId6"/>
    <p:sldId id="360" r:id="rId7"/>
    <p:sldId id="361" r:id="rId8"/>
    <p:sldId id="362" r:id="rId9"/>
    <p:sldId id="401"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2" r:id="rId28"/>
    <p:sldId id="383" r:id="rId29"/>
    <p:sldId id="384" r:id="rId30"/>
    <p:sldId id="385" r:id="rId31"/>
    <p:sldId id="380" r:id="rId32"/>
    <p:sldId id="403" r:id="rId33"/>
    <p:sldId id="404" r:id="rId34"/>
    <p:sldId id="405" r:id="rId35"/>
    <p:sldId id="381" r:id="rId36"/>
    <p:sldId id="406" r:id="rId37"/>
    <p:sldId id="407" r:id="rId38"/>
    <p:sldId id="386" r:id="rId39"/>
    <p:sldId id="408" r:id="rId40"/>
    <p:sldId id="387" r:id="rId41"/>
    <p:sldId id="388" r:id="rId42"/>
    <p:sldId id="801" r:id="rId43"/>
    <p:sldId id="810" r:id="rId44"/>
    <p:sldId id="904" r:id="rId45"/>
    <p:sldId id="389" r:id="rId46"/>
    <p:sldId id="390" r:id="rId47"/>
    <p:sldId id="905" r:id="rId48"/>
    <p:sldId id="806" r:id="rId49"/>
    <p:sldId id="807" r:id="rId50"/>
    <p:sldId id="811" r:id="rId51"/>
    <p:sldId id="812" r:id="rId52"/>
    <p:sldId id="813" r:id="rId53"/>
    <p:sldId id="814" r:id="rId54"/>
    <p:sldId id="885" r:id="rId55"/>
    <p:sldId id="886" r:id="rId56"/>
    <p:sldId id="887" r:id="rId57"/>
    <p:sldId id="888" r:id="rId58"/>
    <p:sldId id="876" r:id="rId59"/>
    <p:sldId id="877" r:id="rId60"/>
    <p:sldId id="313" r:id="rId61"/>
    <p:sldId id="907" r:id="rId62"/>
    <p:sldId id="315" r:id="rId63"/>
    <p:sldId id="316" r:id="rId64"/>
    <p:sldId id="318" r:id="rId65"/>
    <p:sldId id="319" r:id="rId66"/>
    <p:sldId id="902" r:id="rId67"/>
    <p:sldId id="402" r:id="rId68"/>
    <p:sldId id="357" r:id="rId69"/>
    <p:sldId id="909"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p15:clr>
            <a:srgbClr val="A4A3A4"/>
          </p15:clr>
        </p15:guide>
        <p15:guide id="2" orient="horz" pos="1520">
          <p15:clr>
            <a:srgbClr val="A4A3A4"/>
          </p15:clr>
        </p15:guide>
        <p15:guide id="3" orient="horz" pos="2184">
          <p15:clr>
            <a:srgbClr val="A4A3A4"/>
          </p15:clr>
        </p15:guide>
        <p15:guide id="4" orient="horz" pos="3240">
          <p15:clr>
            <a:srgbClr val="A4A3A4"/>
          </p15:clr>
        </p15:guide>
        <p15:guide id="5" pos="3168">
          <p15:clr>
            <a:srgbClr val="A4A3A4"/>
          </p15:clr>
        </p15:guide>
        <p15:guide id="6" pos="5040">
          <p15:clr>
            <a:srgbClr val="A4A3A4"/>
          </p15:clr>
        </p15:guide>
        <p15:guide id="7" pos="2656">
          <p15:clr>
            <a:srgbClr val="A4A3A4"/>
          </p15:clr>
        </p15:guide>
        <p15:guide id="8" pos="3662">
          <p15:clr>
            <a:srgbClr val="A4A3A4"/>
          </p15:clr>
        </p15:guide>
        <p15:guide id="9"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467F"/>
    <a:srgbClr val="5FB3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72DB2-E2F9-4C30-94B6-8C2C5285A008}" v="204" dt="2020-09-11T04:59:12.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autoAdjust="0"/>
    <p:restoredTop sz="94660"/>
  </p:normalViewPr>
  <p:slideViewPr>
    <p:cSldViewPr snapToGrid="0" snapToObjects="1">
      <p:cViewPr varScale="1">
        <p:scale>
          <a:sx n="65" d="100"/>
          <a:sy n="65" d="100"/>
        </p:scale>
        <p:origin x="630" y="72"/>
      </p:cViewPr>
      <p:guideLst>
        <p:guide orient="horz" pos="2664"/>
        <p:guide orient="horz" pos="1520"/>
        <p:guide orient="horz" pos="2184"/>
        <p:guide orient="horz" pos="3240"/>
        <p:guide pos="3168"/>
        <p:guide pos="5040"/>
        <p:guide pos="2656"/>
        <p:guide pos="3662"/>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207CB9-D256-1442-85E3-EB3F03268F0E}" type="datetimeFigureOut">
              <a:rPr lang="en-US" smtClean="0"/>
              <a:t>11/8/2020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9CDCF1-94A3-2846-BC7C-EB4E2298C96B}" type="slidenum">
              <a:rPr lang="en-US" smtClean="0"/>
              <a:t>‹#›</a:t>
            </a:fld>
            <a:endParaRPr lang="en-US" dirty="0"/>
          </a:p>
        </p:txBody>
      </p:sp>
    </p:spTree>
    <p:extLst>
      <p:ext uri="{BB962C8B-B14F-4D97-AF65-F5344CB8AC3E}">
        <p14:creationId xmlns:p14="http://schemas.microsoft.com/office/powerpoint/2010/main" val="3452059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C7A535-7A11-5546-B253-6B34EF6CA8E3}" type="datetimeFigureOut">
              <a:rPr lang="en-US" smtClean="0"/>
              <a:t>11/8/2020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C9DB66-0BF5-AC41-A43C-D17E501306D4}" type="slidenum">
              <a:rPr lang="en-US" smtClean="0"/>
              <a:t>‹#›</a:t>
            </a:fld>
            <a:endParaRPr lang="en-US" dirty="0"/>
          </a:p>
        </p:txBody>
      </p:sp>
    </p:spTree>
    <p:extLst>
      <p:ext uri="{BB962C8B-B14F-4D97-AF65-F5344CB8AC3E}">
        <p14:creationId xmlns:p14="http://schemas.microsoft.com/office/powerpoint/2010/main" val="1534039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9DB66-0BF5-AC41-A43C-D17E501306D4}" type="slidenum">
              <a:rPr lang="en-US" smtClean="0"/>
              <a:t>18</a:t>
            </a:fld>
            <a:endParaRPr lang="en-US" dirty="0"/>
          </a:p>
        </p:txBody>
      </p:sp>
    </p:spTree>
    <p:extLst>
      <p:ext uri="{BB962C8B-B14F-4D97-AF65-F5344CB8AC3E}">
        <p14:creationId xmlns:p14="http://schemas.microsoft.com/office/powerpoint/2010/main" val="170506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When Dr. Martin Luther King, Jr. spoke to 500,000 civil rights marchers in front of the Lincoln Memorial in 1963, he did not exclaim, “I have a strategic plan!”  Dr. King, understanding the power of a compelling vision, enthusiastically proclaimed, “I have a dream…”</a:t>
            </a:r>
          </a:p>
          <a:p>
            <a:endParaRPr lang="en-US" dirty="0"/>
          </a:p>
        </p:txBody>
      </p:sp>
      <p:sp>
        <p:nvSpPr>
          <p:cNvPr id="4" name="Slide Number Placeholder 3"/>
          <p:cNvSpPr>
            <a:spLocks noGrp="1"/>
          </p:cNvSpPr>
          <p:nvPr>
            <p:ph type="sldNum" sz="quarter" idx="5"/>
          </p:nvPr>
        </p:nvSpPr>
        <p:spPr/>
        <p:txBody>
          <a:bodyPr/>
          <a:lstStyle/>
          <a:p>
            <a:fld id="{C2C9DB66-0BF5-AC41-A43C-D17E501306D4}" type="slidenum">
              <a:rPr lang="en-US" smtClean="0"/>
              <a:t>24</a:t>
            </a:fld>
            <a:endParaRPr lang="en-US" dirty="0"/>
          </a:p>
        </p:txBody>
      </p:sp>
    </p:spTree>
    <p:extLst>
      <p:ext uri="{BB962C8B-B14F-4D97-AF65-F5344CB8AC3E}">
        <p14:creationId xmlns:p14="http://schemas.microsoft.com/office/powerpoint/2010/main" val="300170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9DB66-0BF5-AC41-A43C-D17E501306D4}" type="slidenum">
              <a:rPr lang="en-US" smtClean="0"/>
              <a:t>45</a:t>
            </a:fld>
            <a:endParaRPr lang="en-US" dirty="0"/>
          </a:p>
        </p:txBody>
      </p:sp>
    </p:spTree>
    <p:extLst>
      <p:ext uri="{BB962C8B-B14F-4D97-AF65-F5344CB8AC3E}">
        <p14:creationId xmlns:p14="http://schemas.microsoft.com/office/powerpoint/2010/main" val="324185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8E6D5-6CE8-4C2C-A0B0-52AC20089955}" type="slidenum">
              <a:rPr lang="en-US" smtClean="0"/>
              <a:t>56</a:t>
            </a:fld>
            <a:endParaRPr lang="en-US" dirty="0"/>
          </a:p>
        </p:txBody>
      </p:sp>
    </p:spTree>
    <p:extLst>
      <p:ext uri="{BB962C8B-B14F-4D97-AF65-F5344CB8AC3E}">
        <p14:creationId xmlns:p14="http://schemas.microsoft.com/office/powerpoint/2010/main" val="181934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1844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3901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026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80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28601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8789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0722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www.nadtc.org</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90287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www.nadtc.org</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73928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www.nadtc.org</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58236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634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97691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green-box-onl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9550" y="152400"/>
            <a:ext cx="8680450" cy="1219200"/>
          </a:xfrm>
          <a:prstGeom prst="rect">
            <a:avLst/>
          </a:prstGeom>
        </p:spPr>
        <p:txBody>
          <a:bodyPr vert="horz" lIns="274320" tIns="301752" rIns="274320" bIns="301752"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www.nadtc.org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B146A-FD92-B942-A117-1CDF038C25F3}" type="slidenum">
              <a:rPr lang="en-US" smtClean="0"/>
              <a:t>‹#›</a:t>
            </a:fld>
            <a:endParaRPr lang="en-US" dirty="0"/>
          </a:p>
        </p:txBody>
      </p:sp>
      <p:pic>
        <p:nvPicPr>
          <p:cNvPr id="9" name="Picture 8" descr="ES_DarkBlue+n4aGreen_NoTag.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102161" y="6324600"/>
            <a:ext cx="950562" cy="467360"/>
          </a:xfrm>
          <a:prstGeom prst="rect">
            <a:avLst/>
          </a:prstGeom>
        </p:spPr>
      </p:pic>
      <p:cxnSp>
        <p:nvCxnSpPr>
          <p:cNvPr id="16" name="Straight Connector 15"/>
          <p:cNvCxnSpPr/>
          <p:nvPr/>
        </p:nvCxnSpPr>
        <p:spPr>
          <a:xfrm>
            <a:off x="609600" y="820896"/>
            <a:ext cx="0" cy="0"/>
          </a:xfrm>
          <a:prstGeom prst="line">
            <a:avLst/>
          </a:prstGeom>
          <a:ln>
            <a:solidFill>
              <a:srgbClr val="5FB3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62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marL="0" algn="l" defTabSz="457200" rtl="0" eaLnBrk="1" latinLnBrk="0" hangingPunct="1">
        <a:lnSpc>
          <a:spcPct val="80000"/>
        </a:lnSpc>
        <a:spcBef>
          <a:spcPct val="0"/>
        </a:spcBef>
        <a:buNone/>
        <a:defRPr sz="4000" b="1" kern="1200">
          <a:solidFill>
            <a:srgbClr val="0046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http://www.fta.dot.gov/civilrights/12325.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dredf.org/transporta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projectaction.org/AboutESPA.asp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nadtc.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mailto:cwright@easterseals.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Placeholder 1"/>
          <p:cNvSpPr txBox="1">
            <a:spLocks/>
          </p:cNvSpPr>
          <p:nvPr/>
        </p:nvSpPr>
        <p:spPr>
          <a:xfrm>
            <a:off x="4997450" y="-63500"/>
            <a:ext cx="3702050" cy="2578100"/>
          </a:xfrm>
          <a:prstGeom prst="rect">
            <a:avLst/>
          </a:prstGeom>
        </p:spPr>
        <p:txBody>
          <a:bodyPr vert="horz" lIns="0" tIns="0" rIns="0" bIns="0" rtlCol="0" anchor="b" anchorCtr="0">
            <a:normAutofit/>
          </a:bodyPr>
          <a:lstStyle>
            <a:lvl1pPr marL="0" algn="l" defTabSz="457200" rtl="0" eaLnBrk="1" latinLnBrk="0" hangingPunct="1">
              <a:spcBef>
                <a:spcPct val="0"/>
              </a:spcBef>
              <a:buNone/>
              <a:defRPr sz="4000" b="1" kern="1200">
                <a:solidFill>
                  <a:srgbClr val="00467F"/>
                </a:solidFill>
                <a:latin typeface="+mj-lt"/>
                <a:ea typeface="+mj-ea"/>
                <a:cs typeface="+mj-cs"/>
              </a:defRPr>
            </a:lvl1pPr>
          </a:lstStyle>
          <a:p>
            <a:pPr>
              <a:lnSpc>
                <a:spcPct val="80000"/>
              </a:lnSpc>
            </a:pPr>
            <a:endParaRPr lang="en-US" dirty="0"/>
          </a:p>
        </p:txBody>
      </p:sp>
      <p:sp>
        <p:nvSpPr>
          <p:cNvPr id="10" name="TextBox 9"/>
          <p:cNvSpPr txBox="1"/>
          <p:nvPr/>
        </p:nvSpPr>
        <p:spPr>
          <a:xfrm>
            <a:off x="646745" y="3987935"/>
            <a:ext cx="7044266" cy="3046988"/>
          </a:xfrm>
          <a:prstGeom prst="rect">
            <a:avLst/>
          </a:prstGeom>
          <a:noFill/>
        </p:spPr>
        <p:txBody>
          <a:bodyPr wrap="square" rtlCol="0">
            <a:spAutoFit/>
          </a:bodyPr>
          <a:lstStyle/>
          <a:p>
            <a:r>
              <a:rPr lang="en-US" sz="2000" b="1" dirty="0"/>
              <a:t>		</a:t>
            </a:r>
          </a:p>
          <a:p>
            <a:endParaRPr lang="en-US" sz="2000" b="1" dirty="0"/>
          </a:p>
          <a:p>
            <a:endParaRPr lang="en-US" sz="2000" b="1" dirty="0"/>
          </a:p>
          <a:p>
            <a:pPr algn="ctr"/>
            <a:r>
              <a:rPr lang="en-US" sz="2800" b="1" dirty="0"/>
              <a:t>		Carol R. Wright Kenderdine</a:t>
            </a:r>
          </a:p>
          <a:p>
            <a:pPr algn="ctr"/>
            <a:r>
              <a:rPr lang="en-US" sz="2800" dirty="0"/>
              <a:t>		Assistant Vice-President</a:t>
            </a:r>
          </a:p>
          <a:p>
            <a:pPr algn="ctr"/>
            <a:r>
              <a:rPr lang="en-US" sz="2800" dirty="0"/>
              <a:t>		Transportation &amp; Mobility</a:t>
            </a:r>
          </a:p>
          <a:p>
            <a:pPr algn="ctr"/>
            <a:r>
              <a:rPr lang="en-US" sz="2800" dirty="0"/>
              <a:t>		Easterseals, Inc.</a:t>
            </a:r>
          </a:p>
          <a:p>
            <a:endParaRPr lang="en-US" sz="2000" dirty="0"/>
          </a:p>
        </p:txBody>
      </p:sp>
      <p:pic>
        <p:nvPicPr>
          <p:cNvPr id="14" name="Picture 13" descr="ES_DarkBlue+n4a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96" y="323850"/>
            <a:ext cx="2515789" cy="1209675"/>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1AC0DF4C-2D4E-4949-8A49-48F2EAB1ED0C}"/>
              </a:ext>
            </a:extLst>
          </p:cNvPr>
          <p:cNvPicPr>
            <a:picLocks noChangeAspect="1"/>
          </p:cNvPicPr>
          <p:nvPr/>
        </p:nvPicPr>
        <p:blipFill>
          <a:blip r:embed="rId3"/>
          <a:stretch>
            <a:fillRect/>
          </a:stretch>
        </p:blipFill>
        <p:spPr>
          <a:xfrm>
            <a:off x="5541099" y="304373"/>
            <a:ext cx="3072881" cy="1229152"/>
          </a:xfrm>
          <a:prstGeom prst="rect">
            <a:avLst/>
          </a:prstGeom>
        </p:spPr>
      </p:pic>
      <p:sp>
        <p:nvSpPr>
          <p:cNvPr id="2" name="TextBox 1">
            <a:extLst>
              <a:ext uri="{FF2B5EF4-FFF2-40B4-BE49-F238E27FC236}">
                <a16:creationId xmlns:a16="http://schemas.microsoft.com/office/drawing/2014/main" id="{5D5BFD1A-4958-4CA9-A58A-27DB9836CCF3}"/>
              </a:ext>
            </a:extLst>
          </p:cNvPr>
          <p:cNvSpPr txBox="1"/>
          <p:nvPr/>
        </p:nvSpPr>
        <p:spPr>
          <a:xfrm>
            <a:off x="646745" y="2767280"/>
            <a:ext cx="7925959" cy="1323439"/>
          </a:xfrm>
          <a:prstGeom prst="rect">
            <a:avLst/>
          </a:prstGeom>
          <a:ln w="57150">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000" b="1" dirty="0">
                <a:solidFill>
                  <a:schemeClr val="tx2">
                    <a:lumMod val="75000"/>
                  </a:schemeClr>
                </a:solidFill>
              </a:rPr>
              <a:t>Difficult Decisions:  </a:t>
            </a:r>
          </a:p>
          <a:p>
            <a:pPr algn="ctr"/>
            <a:r>
              <a:rPr lang="en-US" sz="4000" b="1" dirty="0">
                <a:solidFill>
                  <a:schemeClr val="tx2">
                    <a:lumMod val="75000"/>
                  </a:schemeClr>
                </a:solidFill>
              </a:rPr>
              <a:t>Policies vs. Day-to-Day Practices</a:t>
            </a:r>
          </a:p>
        </p:txBody>
      </p:sp>
    </p:spTree>
    <p:extLst>
      <p:ext uri="{BB962C8B-B14F-4D97-AF65-F5344CB8AC3E}">
        <p14:creationId xmlns:p14="http://schemas.microsoft.com/office/powerpoint/2010/main" val="87697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Rider Policies That Cause Conflict</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r>
              <a:rPr lang="en-US" dirty="0"/>
              <a:t>Refusal of Service</a:t>
            </a:r>
          </a:p>
          <a:p>
            <a:r>
              <a:rPr lang="en-US" dirty="0"/>
              <a:t>Door-to-Door vs. Curb-to-Curb</a:t>
            </a:r>
          </a:p>
          <a:p>
            <a:r>
              <a:rPr lang="en-US" dirty="0"/>
              <a:t>Number of Packages</a:t>
            </a:r>
          </a:p>
          <a:p>
            <a:r>
              <a:rPr lang="en-US" dirty="0"/>
              <a:t>Assistance with Packages</a:t>
            </a:r>
          </a:p>
          <a:p>
            <a:r>
              <a:rPr lang="en-US" dirty="0"/>
              <a:t>Fare Payment</a:t>
            </a:r>
          </a:p>
          <a:p>
            <a:r>
              <a:rPr lang="en-US" dirty="0"/>
              <a:t>Strollers</a:t>
            </a:r>
          </a:p>
          <a:p>
            <a:r>
              <a:rPr lang="en-US" dirty="0"/>
              <a:t>Food/Beverages Consumed Onboard</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10</a:t>
            </a:fld>
            <a:endParaRPr lang="en-US" dirty="0"/>
          </a:p>
        </p:txBody>
      </p:sp>
      <p:pic>
        <p:nvPicPr>
          <p:cNvPr id="7" name="Picture 6">
            <a:extLst>
              <a:ext uri="{FF2B5EF4-FFF2-40B4-BE49-F238E27FC236}">
                <a16:creationId xmlns:a16="http://schemas.microsoft.com/office/drawing/2014/main" id="{E7A16AA4-4C7C-423C-9CB1-356E59DA8245}"/>
              </a:ext>
            </a:extLst>
          </p:cNvPr>
          <p:cNvPicPr>
            <a:picLocks noChangeAspect="1"/>
          </p:cNvPicPr>
          <p:nvPr/>
        </p:nvPicPr>
        <p:blipFill>
          <a:blip r:embed="rId2"/>
          <a:stretch>
            <a:fillRect/>
          </a:stretch>
        </p:blipFill>
        <p:spPr>
          <a:xfrm>
            <a:off x="5833601" y="2799655"/>
            <a:ext cx="2542252" cy="2231329"/>
          </a:xfrm>
          <a:prstGeom prst="rect">
            <a:avLst/>
          </a:prstGeom>
        </p:spPr>
      </p:pic>
    </p:spTree>
    <p:extLst>
      <p:ext uri="{BB962C8B-B14F-4D97-AF65-F5344CB8AC3E}">
        <p14:creationId xmlns:p14="http://schemas.microsoft.com/office/powerpoint/2010/main" val="290495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Rider Policies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r>
              <a:rPr lang="en-US" dirty="0"/>
              <a:t>Poor Hygiene</a:t>
            </a:r>
          </a:p>
          <a:p>
            <a:r>
              <a:rPr lang="en-US" dirty="0"/>
              <a:t>Intoxicated Passengers</a:t>
            </a:r>
          </a:p>
          <a:p>
            <a:r>
              <a:rPr lang="en-US" dirty="0"/>
              <a:t>Foul Language</a:t>
            </a:r>
          </a:p>
          <a:p>
            <a:r>
              <a:rPr lang="en-US" dirty="0"/>
              <a:t>Oversized Items</a:t>
            </a:r>
          </a:p>
          <a:p>
            <a:r>
              <a:rPr lang="en-US" dirty="0"/>
              <a:t>Wait Time for Passenger</a:t>
            </a:r>
          </a:p>
          <a:p>
            <a:pPr lvl="1"/>
            <a:r>
              <a:rPr lang="en-US" dirty="0"/>
              <a:t>Including waiting for passenger to pick up prescription; drop mail at Post Office; get cash at bank or make deposit at ATM; etc.</a:t>
            </a:r>
          </a:p>
          <a:p>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11</a:t>
            </a:fld>
            <a:endParaRPr lang="en-US" dirty="0"/>
          </a:p>
        </p:txBody>
      </p:sp>
      <p:pic>
        <p:nvPicPr>
          <p:cNvPr id="7" name="Picture 6">
            <a:extLst>
              <a:ext uri="{FF2B5EF4-FFF2-40B4-BE49-F238E27FC236}">
                <a16:creationId xmlns:a16="http://schemas.microsoft.com/office/drawing/2014/main" id="{350C5B6A-C1BF-46CB-9A5A-29FAE12902F8}"/>
              </a:ext>
            </a:extLst>
          </p:cNvPr>
          <p:cNvPicPr>
            <a:picLocks noChangeAspect="1"/>
          </p:cNvPicPr>
          <p:nvPr/>
        </p:nvPicPr>
        <p:blipFill>
          <a:blip r:embed="rId2"/>
          <a:stretch>
            <a:fillRect/>
          </a:stretch>
        </p:blipFill>
        <p:spPr>
          <a:xfrm>
            <a:off x="6360132" y="731837"/>
            <a:ext cx="2042337" cy="2688569"/>
          </a:xfrm>
          <a:prstGeom prst="rect">
            <a:avLst/>
          </a:prstGeom>
        </p:spPr>
      </p:pic>
    </p:spTree>
    <p:extLst>
      <p:ext uri="{BB962C8B-B14F-4D97-AF65-F5344CB8AC3E}">
        <p14:creationId xmlns:p14="http://schemas.microsoft.com/office/powerpoint/2010/main" val="267810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Scenarios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pPr marL="0" indent="0" algn="ctr">
              <a:buNone/>
            </a:pPr>
            <a:r>
              <a:rPr lang="en-US" b="1" dirty="0"/>
              <a:t>Scenario # 1</a:t>
            </a:r>
          </a:p>
          <a:p>
            <a:pPr marL="0" indent="0" algn="ctr">
              <a:buNone/>
            </a:pPr>
            <a:endParaRPr lang="en-US" sz="1000" b="1" dirty="0"/>
          </a:p>
          <a:p>
            <a:pPr marL="0" lvl="1" indent="0">
              <a:buNone/>
            </a:pPr>
            <a:r>
              <a:rPr lang="en-US" altLang="en-US" sz="2800" dirty="0"/>
              <a:t>Sarah is an 85-year-old passenger with poor hygiene.  She rides your bus to go to her doctor’s appointments and to go grocery shopping.  You have received a number of complaints from other passengers.  Some drivers want her suspended from riding.  </a:t>
            </a:r>
          </a:p>
          <a:p>
            <a:pPr marL="0" indent="0" algn="ctr">
              <a:buNone/>
            </a:pPr>
            <a:r>
              <a:rPr lang="en-US" b="1" dirty="0"/>
              <a:t>What is your agency’s policy?</a:t>
            </a: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12</a:t>
            </a:fld>
            <a:endParaRPr lang="en-US" dirty="0"/>
          </a:p>
        </p:txBody>
      </p:sp>
    </p:spTree>
    <p:extLst>
      <p:ext uri="{BB962C8B-B14F-4D97-AF65-F5344CB8AC3E}">
        <p14:creationId xmlns:p14="http://schemas.microsoft.com/office/powerpoint/2010/main" val="282893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Scenarios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pPr marL="0" indent="0" algn="ctr">
              <a:buNone/>
            </a:pPr>
            <a:r>
              <a:rPr lang="en-US" b="1" dirty="0"/>
              <a:t>Scenario # 2</a:t>
            </a:r>
          </a:p>
          <a:p>
            <a:pPr marL="0" lvl="1" indent="0">
              <a:buNone/>
            </a:pPr>
            <a:r>
              <a:rPr lang="en-US" altLang="en-US" sz="2800" dirty="0"/>
              <a:t>Mary boards  the bus.  There are a number of passengers on the bus.  She does not have a bus ticket or the fare to pay for her ride.  She is a regular passenger.  She has mild dementia.  This has happened before.  How should the driver handle the situation?</a:t>
            </a:r>
          </a:p>
          <a:p>
            <a:pPr marL="0" indent="0" algn="ctr">
              <a:buNone/>
            </a:pPr>
            <a:r>
              <a:rPr lang="en-US" b="1" dirty="0"/>
              <a:t>What is your agency’s policy?</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13</a:t>
            </a:fld>
            <a:endParaRPr lang="en-US" dirty="0"/>
          </a:p>
        </p:txBody>
      </p:sp>
    </p:spTree>
    <p:extLst>
      <p:ext uri="{BB962C8B-B14F-4D97-AF65-F5344CB8AC3E}">
        <p14:creationId xmlns:p14="http://schemas.microsoft.com/office/powerpoint/2010/main" val="64399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Scenarios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92500" lnSpcReduction="20000"/>
          </a:bodyPr>
          <a:lstStyle/>
          <a:p>
            <a:pPr marL="0" indent="0" algn="ctr">
              <a:buNone/>
            </a:pPr>
            <a:r>
              <a:rPr lang="en-US" b="1" dirty="0"/>
              <a:t>Scenario #3</a:t>
            </a:r>
          </a:p>
          <a:p>
            <a:pPr marL="0" indent="0">
              <a:buNone/>
            </a:pPr>
            <a:r>
              <a:rPr lang="en-US" dirty="0"/>
              <a:t>A passenger, John, gets on the bus and is very agitated.  The passenger does not have money to pay the fare.  The driver is not aware of the cause of the situation, but she is reasonably sure that pressing John for the fare or trying to force the customer off of the bus will only cause further disruption or escalate the situation.  How should the driver handle the situation?  What options does the driver have?</a:t>
            </a:r>
          </a:p>
          <a:p>
            <a:pPr marL="0" indent="0" algn="ctr">
              <a:buNone/>
            </a:pPr>
            <a:r>
              <a:rPr lang="en-US" b="1" dirty="0"/>
              <a:t>What is your agency’s policy?</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14</a:t>
            </a:fld>
            <a:endParaRPr lang="en-US" dirty="0"/>
          </a:p>
        </p:txBody>
      </p:sp>
    </p:spTree>
    <p:extLst>
      <p:ext uri="{BB962C8B-B14F-4D97-AF65-F5344CB8AC3E}">
        <p14:creationId xmlns:p14="http://schemas.microsoft.com/office/powerpoint/2010/main" val="3897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Scenarios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92500" lnSpcReduction="20000"/>
          </a:bodyPr>
          <a:lstStyle/>
          <a:p>
            <a:pPr marL="0" indent="0" algn="ctr">
              <a:buNone/>
            </a:pPr>
            <a:r>
              <a:rPr lang="en-US" b="1" dirty="0"/>
              <a:t>Scenario #4</a:t>
            </a:r>
          </a:p>
          <a:p>
            <a:pPr marL="0" indent="0">
              <a:buNone/>
            </a:pPr>
            <a:r>
              <a:rPr lang="en-US" dirty="0"/>
              <a:t>You have a curb-to-curb policy for your demand-response transit system.  You have a passenger in a wheelchair who has requested door-through-door assistance as part of an ADA reasonable modification in order for her to use your transit service.  A full-time driver, Joe, refuses to honor her request.  The passenger states that Betty, another full-time driver provides this service.  How do you resolve this conflict?</a:t>
            </a:r>
          </a:p>
          <a:p>
            <a:pPr marL="0" indent="0" algn="ctr">
              <a:buNone/>
            </a:pPr>
            <a:r>
              <a:rPr lang="en-US" b="1" dirty="0"/>
              <a:t>What is your agency’s policy?</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15</a:t>
            </a:fld>
            <a:endParaRPr lang="en-US" dirty="0"/>
          </a:p>
        </p:txBody>
      </p:sp>
    </p:spTree>
    <p:extLst>
      <p:ext uri="{BB962C8B-B14F-4D97-AF65-F5344CB8AC3E}">
        <p14:creationId xmlns:p14="http://schemas.microsoft.com/office/powerpoint/2010/main" val="145675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Scenarios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lnSpcReduction="10000"/>
          </a:bodyPr>
          <a:lstStyle/>
          <a:p>
            <a:pPr marL="0" indent="0" algn="ctr">
              <a:buNone/>
            </a:pPr>
            <a:r>
              <a:rPr lang="en-US" b="1" dirty="0"/>
              <a:t>Scenario #5</a:t>
            </a:r>
          </a:p>
          <a:p>
            <a:pPr marL="457200" lvl="1" indent="0">
              <a:buNone/>
            </a:pPr>
            <a:r>
              <a:rPr lang="en-US" altLang="en-US" dirty="0"/>
              <a:t>You have a passenger who frequently rides your bus.  Sometimes she has her husband along as her “personal care attendant” who then rides free.  Sometimes she rides alone.  Your drivers are frustrated because they feel she is “gaming” the system.  What do you need to do to resolve the situation?</a:t>
            </a:r>
          </a:p>
          <a:p>
            <a:pPr marL="457200" lvl="1" indent="0">
              <a:buNone/>
            </a:pPr>
            <a:endParaRPr lang="en-US" altLang="en-US" dirty="0"/>
          </a:p>
          <a:p>
            <a:pPr marL="457200" lvl="1" indent="0" algn="ctr">
              <a:buNone/>
            </a:pPr>
            <a:r>
              <a:rPr lang="en-US" altLang="en-US" b="1" dirty="0"/>
              <a:t>What is your agency’s policy?</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16</a:t>
            </a:fld>
            <a:endParaRPr lang="en-US" dirty="0"/>
          </a:p>
        </p:txBody>
      </p:sp>
    </p:spTree>
    <p:extLst>
      <p:ext uri="{BB962C8B-B14F-4D97-AF65-F5344CB8AC3E}">
        <p14:creationId xmlns:p14="http://schemas.microsoft.com/office/powerpoint/2010/main" val="290221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Review and Revise Policies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lnSpcReduction="10000"/>
          </a:bodyPr>
          <a:lstStyle/>
          <a:p>
            <a:r>
              <a:rPr lang="en-US" dirty="0"/>
              <a:t>Recognize indications that it is time for policy review or revision:</a:t>
            </a:r>
          </a:p>
          <a:p>
            <a:pPr lvl="1"/>
            <a:r>
              <a:rPr lang="en-US" dirty="0"/>
              <a:t>More instances of policy violations</a:t>
            </a:r>
          </a:p>
          <a:p>
            <a:pPr lvl="1"/>
            <a:r>
              <a:rPr lang="en-US" dirty="0"/>
              <a:t>Service has changed making policy irrelevant</a:t>
            </a:r>
          </a:p>
          <a:p>
            <a:pPr lvl="1"/>
            <a:r>
              <a:rPr lang="en-US" dirty="0"/>
              <a:t>Increase in complaints from staff and/or passengers</a:t>
            </a:r>
          </a:p>
          <a:p>
            <a:pPr marL="457200" lvl="1" indent="0">
              <a:buNone/>
            </a:pPr>
            <a:endParaRPr lang="en-US" dirty="0"/>
          </a:p>
          <a:p>
            <a:pPr marL="457200" lvl="1" indent="-400050">
              <a:buFont typeface="Arial" panose="020B0604020202020204" pitchFamily="34" charset="0"/>
              <a:buChar char="•"/>
            </a:pPr>
            <a:r>
              <a:rPr lang="en-US" sz="3200" dirty="0"/>
              <a:t>Review policies periodically (annually for ongoing effectiveness)</a:t>
            </a: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17</a:t>
            </a:fld>
            <a:endParaRPr lang="en-US" dirty="0"/>
          </a:p>
        </p:txBody>
      </p:sp>
    </p:spTree>
    <p:extLst>
      <p:ext uri="{BB962C8B-B14F-4D97-AF65-F5344CB8AC3E}">
        <p14:creationId xmlns:p14="http://schemas.microsoft.com/office/powerpoint/2010/main" val="401821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External Feedback</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r>
              <a:rPr lang="en-US" dirty="0"/>
              <a:t>It is not only how the agency sees its policies, but how the customers react to those policies.</a:t>
            </a:r>
          </a:p>
          <a:p>
            <a:r>
              <a:rPr lang="en-US" dirty="0"/>
              <a:t>Monitor customer (&amp; employee) feedback for patterns.</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18</a:t>
            </a:fld>
            <a:endParaRPr lang="en-US" dirty="0"/>
          </a:p>
        </p:txBody>
      </p:sp>
      <p:pic>
        <p:nvPicPr>
          <p:cNvPr id="7" name="Picture 6">
            <a:extLst>
              <a:ext uri="{FF2B5EF4-FFF2-40B4-BE49-F238E27FC236}">
                <a16:creationId xmlns:a16="http://schemas.microsoft.com/office/drawing/2014/main" id="{B56F1FCB-1FB8-4DA3-B864-1335E3F3B289}"/>
              </a:ext>
            </a:extLst>
          </p:cNvPr>
          <p:cNvPicPr>
            <a:picLocks noChangeAspect="1"/>
          </p:cNvPicPr>
          <p:nvPr/>
        </p:nvPicPr>
        <p:blipFill>
          <a:blip r:embed="rId3"/>
          <a:stretch>
            <a:fillRect/>
          </a:stretch>
        </p:blipFill>
        <p:spPr>
          <a:xfrm>
            <a:off x="1017895" y="3630535"/>
            <a:ext cx="3145809" cy="3090940"/>
          </a:xfrm>
          <a:prstGeom prst="rect">
            <a:avLst/>
          </a:prstGeom>
        </p:spPr>
      </p:pic>
      <p:pic>
        <p:nvPicPr>
          <p:cNvPr id="9" name="Picture 8">
            <a:extLst>
              <a:ext uri="{FF2B5EF4-FFF2-40B4-BE49-F238E27FC236}">
                <a16:creationId xmlns:a16="http://schemas.microsoft.com/office/drawing/2014/main" id="{3F6A8819-1272-4BE1-B128-F0611F1C21C0}"/>
              </a:ext>
            </a:extLst>
          </p:cNvPr>
          <p:cNvPicPr>
            <a:picLocks noChangeAspect="1"/>
          </p:cNvPicPr>
          <p:nvPr/>
        </p:nvPicPr>
        <p:blipFill>
          <a:blip r:embed="rId4"/>
          <a:stretch>
            <a:fillRect/>
          </a:stretch>
        </p:blipFill>
        <p:spPr>
          <a:xfrm>
            <a:off x="4843203" y="3667841"/>
            <a:ext cx="3164098" cy="3090940"/>
          </a:xfrm>
          <a:prstGeom prst="rect">
            <a:avLst/>
          </a:prstGeom>
        </p:spPr>
      </p:pic>
    </p:spTree>
    <p:extLst>
      <p:ext uri="{BB962C8B-B14F-4D97-AF65-F5344CB8AC3E}">
        <p14:creationId xmlns:p14="http://schemas.microsoft.com/office/powerpoint/2010/main" val="426350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Policy Work…Never Done!</a:t>
            </a:r>
          </a:p>
        </p:txBody>
      </p:sp>
      <p:pic>
        <p:nvPicPr>
          <p:cNvPr id="7" name="Content Placeholder 6">
            <a:extLst>
              <a:ext uri="{FF2B5EF4-FFF2-40B4-BE49-F238E27FC236}">
                <a16:creationId xmlns:a16="http://schemas.microsoft.com/office/drawing/2014/main" id="{7ED32B6A-5490-453C-A341-657DB256E567}"/>
              </a:ext>
            </a:extLst>
          </p:cNvPr>
          <p:cNvPicPr>
            <a:picLocks noGrp="1" noChangeAspect="1"/>
          </p:cNvPicPr>
          <p:nvPr>
            <p:ph idx="1"/>
          </p:nvPr>
        </p:nvPicPr>
        <p:blipFill>
          <a:blip r:embed="rId2"/>
          <a:stretch>
            <a:fillRect/>
          </a:stretch>
        </p:blipFill>
        <p:spPr>
          <a:xfrm>
            <a:off x="2252444" y="1600200"/>
            <a:ext cx="4639111" cy="4525963"/>
          </a:xfrm>
        </p:spPr>
      </p:pic>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19</a:t>
            </a:fld>
            <a:endParaRPr lang="en-US" dirty="0"/>
          </a:p>
        </p:txBody>
      </p:sp>
    </p:spTree>
    <p:extLst>
      <p:ext uri="{BB962C8B-B14F-4D97-AF65-F5344CB8AC3E}">
        <p14:creationId xmlns:p14="http://schemas.microsoft.com/office/powerpoint/2010/main" val="99974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a:xfrm>
            <a:off x="209550" y="152400"/>
            <a:ext cx="8680450" cy="1219200"/>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sz="half" idx="1"/>
          </p:nvPr>
        </p:nvSpPr>
        <p:spPr>
          <a:xfrm>
            <a:off x="457200" y="1600200"/>
            <a:ext cx="5238520" cy="4525963"/>
          </a:xfrm>
        </p:spPr>
        <p:txBody>
          <a:bodyPr>
            <a:normAutofit/>
          </a:bodyPr>
          <a:lstStyle/>
          <a:p>
            <a:r>
              <a:rPr lang="en-US" dirty="0"/>
              <a:t>Policies vs. Procedures</a:t>
            </a:r>
          </a:p>
          <a:p>
            <a:r>
              <a:rPr lang="en-US" dirty="0"/>
              <a:t>Communicating Policies</a:t>
            </a:r>
          </a:p>
          <a:p>
            <a:r>
              <a:rPr lang="en-US" dirty="0"/>
              <a:t>Why Consistency Matters</a:t>
            </a:r>
          </a:p>
          <a:p>
            <a:r>
              <a:rPr lang="en-US" dirty="0"/>
              <a:t>Rider Policies</a:t>
            </a:r>
          </a:p>
          <a:p>
            <a:r>
              <a:rPr lang="en-US" dirty="0"/>
              <a:t>Customer Service</a:t>
            </a:r>
          </a:p>
          <a:p>
            <a:r>
              <a:rPr lang="en-US" dirty="0"/>
              <a:t>Making Decisions “On the Road”</a:t>
            </a:r>
          </a:p>
          <a:p>
            <a:r>
              <a:rPr lang="en-US" dirty="0"/>
              <a:t>Reasonable Modification</a:t>
            </a:r>
          </a:p>
        </p:txBody>
      </p:sp>
      <p:pic>
        <p:nvPicPr>
          <p:cNvPr id="7" name="Picture 2">
            <a:extLst>
              <a:ext uri="{FF2B5EF4-FFF2-40B4-BE49-F238E27FC236}">
                <a16:creationId xmlns:a16="http://schemas.microsoft.com/office/drawing/2014/main" id="{8E6488CD-24C1-4C0F-8E05-F1AB75D49B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0116" y="2732373"/>
            <a:ext cx="3186684" cy="1784543"/>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2</a:t>
            </a:fld>
            <a:endParaRPr lang="en-US" dirty="0"/>
          </a:p>
        </p:txBody>
      </p:sp>
    </p:spTree>
    <p:extLst>
      <p:ext uri="{BB962C8B-B14F-4D97-AF65-F5344CB8AC3E}">
        <p14:creationId xmlns:p14="http://schemas.microsoft.com/office/powerpoint/2010/main" val="28595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pic>
        <p:nvPicPr>
          <p:cNvPr id="7" name="Content Placeholder 6">
            <a:extLst>
              <a:ext uri="{FF2B5EF4-FFF2-40B4-BE49-F238E27FC236}">
                <a16:creationId xmlns:a16="http://schemas.microsoft.com/office/drawing/2014/main" id="{17CD3369-BBFA-41C6-87EB-E51B53218ABA}"/>
              </a:ext>
            </a:extLst>
          </p:cNvPr>
          <p:cNvPicPr>
            <a:picLocks noGrp="1" noChangeAspect="1"/>
          </p:cNvPicPr>
          <p:nvPr>
            <p:ph idx="1"/>
          </p:nvPr>
        </p:nvPicPr>
        <p:blipFill>
          <a:blip r:embed="rId2"/>
          <a:stretch>
            <a:fillRect/>
          </a:stretch>
        </p:blipFill>
        <p:spPr>
          <a:xfrm>
            <a:off x="1352268" y="1744444"/>
            <a:ext cx="5938019" cy="3170195"/>
          </a:xfrm>
        </p:spPr>
      </p:pic>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20</a:t>
            </a:fld>
            <a:endParaRPr lang="en-US" dirty="0"/>
          </a:p>
        </p:txBody>
      </p:sp>
      <p:sp>
        <p:nvSpPr>
          <p:cNvPr id="9" name="TextBox 8">
            <a:extLst>
              <a:ext uri="{FF2B5EF4-FFF2-40B4-BE49-F238E27FC236}">
                <a16:creationId xmlns:a16="http://schemas.microsoft.com/office/drawing/2014/main" id="{002D64FC-3454-4217-AEEF-6924411E2A8D}"/>
              </a:ext>
            </a:extLst>
          </p:cNvPr>
          <p:cNvSpPr txBox="1"/>
          <p:nvPr/>
        </p:nvSpPr>
        <p:spPr>
          <a:xfrm>
            <a:off x="457200" y="5312329"/>
            <a:ext cx="8229600" cy="830997"/>
          </a:xfrm>
          <a:prstGeom prst="rect">
            <a:avLst/>
          </a:prstGeom>
          <a:noFill/>
        </p:spPr>
        <p:txBody>
          <a:bodyPr wrap="square">
            <a:spAutoFit/>
          </a:bodyPr>
          <a:lstStyle/>
          <a:p>
            <a:r>
              <a:rPr lang="en-US" sz="2400" dirty="0"/>
              <a:t>“We got rid of our customer service department.  We got tired of people calling it all the time.”</a:t>
            </a:r>
          </a:p>
        </p:txBody>
      </p:sp>
    </p:spTree>
    <p:extLst>
      <p:ext uri="{BB962C8B-B14F-4D97-AF65-F5344CB8AC3E}">
        <p14:creationId xmlns:p14="http://schemas.microsoft.com/office/powerpoint/2010/main" val="234035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 “Rules”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pPr marL="0" indent="0">
              <a:buFontTx/>
              <a:buNone/>
              <a:defRPr/>
            </a:pPr>
            <a:endParaRPr lang="en-US" dirty="0"/>
          </a:p>
          <a:p>
            <a:pPr marL="0" indent="0">
              <a:buFontTx/>
              <a:buNone/>
              <a:defRPr/>
            </a:pPr>
            <a:endParaRPr lang="en-US" dirty="0"/>
          </a:p>
          <a:p>
            <a:pPr marL="0" indent="0">
              <a:buFontTx/>
              <a:buNone/>
              <a:defRPr/>
            </a:pPr>
            <a:r>
              <a:rPr lang="en-US" dirty="0"/>
              <a:t>You can’t teach a service culture…you have to:</a:t>
            </a:r>
          </a:p>
          <a:p>
            <a:pPr lvl="1">
              <a:defRPr/>
            </a:pPr>
            <a:r>
              <a:rPr lang="en-US" b="1" dirty="0">
                <a:solidFill>
                  <a:srgbClr val="FF0000"/>
                </a:solidFill>
              </a:rPr>
              <a:t>live</a:t>
            </a:r>
            <a:r>
              <a:rPr lang="en-US" dirty="0"/>
              <a:t> it. </a:t>
            </a:r>
          </a:p>
          <a:p>
            <a:pPr lvl="1">
              <a:defRPr/>
            </a:pPr>
            <a:r>
              <a:rPr lang="en-US" b="1" dirty="0">
                <a:solidFill>
                  <a:srgbClr val="C00000"/>
                </a:solidFill>
              </a:rPr>
              <a:t>experience</a:t>
            </a:r>
            <a:r>
              <a:rPr lang="en-US" dirty="0"/>
              <a:t> it. </a:t>
            </a:r>
          </a:p>
          <a:p>
            <a:pPr lvl="1">
              <a:defRPr/>
            </a:pPr>
            <a:r>
              <a:rPr lang="en-US" b="1" dirty="0">
                <a:solidFill>
                  <a:srgbClr val="C00000"/>
                </a:solidFill>
              </a:rPr>
              <a:t>share</a:t>
            </a:r>
            <a:r>
              <a:rPr lang="en-US" dirty="0"/>
              <a:t> it.  </a:t>
            </a:r>
          </a:p>
          <a:p>
            <a:pPr lvl="1">
              <a:defRPr/>
            </a:pPr>
            <a:r>
              <a:rPr lang="en-US" b="1" dirty="0">
                <a:solidFill>
                  <a:srgbClr val="C00000"/>
                </a:solidFill>
              </a:rPr>
              <a:t>show</a:t>
            </a:r>
            <a:r>
              <a:rPr lang="en-US" dirty="0"/>
              <a:t> it.</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21</a:t>
            </a:fld>
            <a:endParaRPr lang="en-US" dirty="0"/>
          </a:p>
        </p:txBody>
      </p:sp>
      <p:pic>
        <p:nvPicPr>
          <p:cNvPr id="7" name="Picture 6">
            <a:extLst>
              <a:ext uri="{FF2B5EF4-FFF2-40B4-BE49-F238E27FC236}">
                <a16:creationId xmlns:a16="http://schemas.microsoft.com/office/drawing/2014/main" id="{0C05B10A-00D2-452E-B459-B14E20BF768E}"/>
              </a:ext>
            </a:extLst>
          </p:cNvPr>
          <p:cNvPicPr>
            <a:picLocks noChangeAspect="1"/>
          </p:cNvPicPr>
          <p:nvPr/>
        </p:nvPicPr>
        <p:blipFill>
          <a:blip r:embed="rId2"/>
          <a:stretch>
            <a:fillRect/>
          </a:stretch>
        </p:blipFill>
        <p:spPr>
          <a:xfrm>
            <a:off x="2492912" y="1651819"/>
            <a:ext cx="4060288" cy="646232"/>
          </a:xfrm>
          <a:prstGeom prst="rect">
            <a:avLst/>
          </a:prstGeom>
        </p:spPr>
      </p:pic>
      <p:pic>
        <p:nvPicPr>
          <p:cNvPr id="9" name="Picture 8" descr="A person standing in front of a bus&#10;&#10;Description automatically generated">
            <a:extLst>
              <a:ext uri="{FF2B5EF4-FFF2-40B4-BE49-F238E27FC236}">
                <a16:creationId xmlns:a16="http://schemas.microsoft.com/office/drawing/2014/main" id="{C305B0FC-9975-4BF6-99F7-A57AF78EBAB5}"/>
              </a:ext>
            </a:extLst>
          </p:cNvPr>
          <p:cNvPicPr>
            <a:picLocks noChangeAspect="1"/>
          </p:cNvPicPr>
          <p:nvPr/>
        </p:nvPicPr>
        <p:blipFill>
          <a:blip r:embed="rId3"/>
          <a:stretch>
            <a:fillRect/>
          </a:stretch>
        </p:blipFill>
        <p:spPr>
          <a:xfrm>
            <a:off x="4523056" y="3508299"/>
            <a:ext cx="2804403" cy="2103302"/>
          </a:xfrm>
          <a:prstGeom prst="rect">
            <a:avLst/>
          </a:prstGeom>
        </p:spPr>
      </p:pic>
    </p:spTree>
    <p:extLst>
      <p:ext uri="{BB962C8B-B14F-4D97-AF65-F5344CB8AC3E}">
        <p14:creationId xmlns:p14="http://schemas.microsoft.com/office/powerpoint/2010/main" val="87021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62500" lnSpcReduction="20000"/>
          </a:bodyPr>
          <a:lstStyle/>
          <a:p>
            <a:pPr marL="0" indent="0">
              <a:buNone/>
            </a:pPr>
            <a:r>
              <a:rPr lang="en-US" altLang="en-US" sz="4600" b="1" dirty="0"/>
              <a:t>Less is almost always </a:t>
            </a:r>
            <a:r>
              <a:rPr lang="en-US" altLang="en-US" sz="4600" b="1" dirty="0">
                <a:solidFill>
                  <a:srgbClr val="C00000"/>
                </a:solidFill>
              </a:rPr>
              <a:t>MORE</a:t>
            </a:r>
            <a:r>
              <a:rPr lang="en-US" altLang="en-US" sz="4600" b="1" dirty="0"/>
              <a:t>!</a:t>
            </a:r>
          </a:p>
          <a:p>
            <a:pPr marL="0" indent="0">
              <a:buNone/>
            </a:pPr>
            <a:endParaRPr lang="en-US" altLang="en-US" dirty="0"/>
          </a:p>
          <a:p>
            <a:pPr marL="0" indent="0">
              <a:buFontTx/>
              <a:buNone/>
              <a:defRPr/>
            </a:pPr>
            <a:r>
              <a:rPr lang="en-US" sz="3400" dirty="0"/>
              <a:t>Nordstrom’s Department Store’s employee handbook reflects their emphasis on exceptional customer service with a total of 75 words.</a:t>
            </a:r>
          </a:p>
          <a:p>
            <a:pPr marL="0" indent="0">
              <a:buFontTx/>
              <a:buNone/>
              <a:defRPr/>
            </a:pPr>
            <a:endParaRPr lang="en-US" sz="3400" dirty="0"/>
          </a:p>
          <a:p>
            <a:pPr marL="0" indent="0">
              <a:buFontTx/>
              <a:buNone/>
              <a:defRPr/>
            </a:pPr>
            <a:r>
              <a:rPr lang="en-US" sz="3400" i="1" dirty="0"/>
              <a:t>“Welcome to Nordstrom.  We’re glad you are with our company.  Our number one goal is to provide outstanding customer service.  Set both your personal and professional goals high.  We have great confidence in your ability to achieve them.</a:t>
            </a:r>
          </a:p>
          <a:p>
            <a:pPr marL="0" indent="0">
              <a:buFontTx/>
              <a:buNone/>
              <a:defRPr/>
            </a:pPr>
            <a:endParaRPr lang="en-US" sz="3400" i="1" dirty="0"/>
          </a:p>
          <a:p>
            <a:pPr marL="0" indent="0">
              <a:buFontTx/>
              <a:buNone/>
              <a:defRPr/>
            </a:pPr>
            <a:endParaRPr lang="en-US" sz="3400" i="1" dirty="0"/>
          </a:p>
          <a:p>
            <a:pPr marL="0" indent="0">
              <a:buFontTx/>
              <a:buNone/>
              <a:defRPr/>
            </a:pPr>
            <a:r>
              <a:rPr lang="en-US" sz="3400" i="1" dirty="0"/>
              <a:t>Please feel free to ask your Department Manager, Store Manager or Human Resource office any questions at any time.”</a:t>
            </a:r>
          </a:p>
          <a:p>
            <a:pPr marL="0" indent="0">
              <a:buNone/>
            </a:pP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22</a:t>
            </a:fld>
            <a:endParaRPr lang="en-US" dirty="0"/>
          </a:p>
        </p:txBody>
      </p:sp>
      <p:pic>
        <p:nvPicPr>
          <p:cNvPr id="7" name="Picture 6">
            <a:extLst>
              <a:ext uri="{FF2B5EF4-FFF2-40B4-BE49-F238E27FC236}">
                <a16:creationId xmlns:a16="http://schemas.microsoft.com/office/drawing/2014/main" id="{269E2335-04E7-4E2B-9652-DDDE2518ADF7}"/>
              </a:ext>
            </a:extLst>
          </p:cNvPr>
          <p:cNvPicPr>
            <a:picLocks noChangeAspect="1"/>
          </p:cNvPicPr>
          <p:nvPr/>
        </p:nvPicPr>
        <p:blipFill>
          <a:blip r:embed="rId2"/>
          <a:stretch>
            <a:fillRect/>
          </a:stretch>
        </p:blipFill>
        <p:spPr>
          <a:xfrm>
            <a:off x="620562" y="4344748"/>
            <a:ext cx="7858425" cy="646232"/>
          </a:xfrm>
          <a:prstGeom prst="rect">
            <a:avLst/>
          </a:prstGeom>
        </p:spPr>
      </p:pic>
    </p:spTree>
    <p:extLst>
      <p:ext uri="{BB962C8B-B14F-4D97-AF65-F5344CB8AC3E}">
        <p14:creationId xmlns:p14="http://schemas.microsoft.com/office/powerpoint/2010/main" val="320010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23</a:t>
            </a:fld>
            <a:endParaRPr lang="en-US" dirty="0"/>
          </a:p>
        </p:txBody>
      </p:sp>
      <p:pic>
        <p:nvPicPr>
          <p:cNvPr id="11" name="Content Placeholder 10">
            <a:extLst>
              <a:ext uri="{FF2B5EF4-FFF2-40B4-BE49-F238E27FC236}">
                <a16:creationId xmlns:a16="http://schemas.microsoft.com/office/drawing/2014/main" id="{F7153310-B33A-48B2-AF97-122287D19B04}"/>
              </a:ext>
            </a:extLst>
          </p:cNvPr>
          <p:cNvPicPr>
            <a:picLocks noGrp="1" noChangeAspect="1"/>
          </p:cNvPicPr>
          <p:nvPr>
            <p:ph idx="1"/>
          </p:nvPr>
        </p:nvPicPr>
        <p:blipFill>
          <a:blip r:embed="rId2"/>
          <a:stretch>
            <a:fillRect/>
          </a:stretch>
        </p:blipFill>
        <p:spPr>
          <a:xfrm>
            <a:off x="2973822" y="1593278"/>
            <a:ext cx="3151905" cy="646232"/>
          </a:xfrm>
        </p:spPr>
      </p:pic>
      <p:sp>
        <p:nvSpPr>
          <p:cNvPr id="13" name="TextBox 12">
            <a:extLst>
              <a:ext uri="{FF2B5EF4-FFF2-40B4-BE49-F238E27FC236}">
                <a16:creationId xmlns:a16="http://schemas.microsoft.com/office/drawing/2014/main" id="{D52B95E8-1F50-4565-8CF6-37606DCDE864}"/>
              </a:ext>
            </a:extLst>
          </p:cNvPr>
          <p:cNvSpPr txBox="1"/>
          <p:nvPr/>
        </p:nvSpPr>
        <p:spPr>
          <a:xfrm>
            <a:off x="392853" y="2059026"/>
            <a:ext cx="8293947" cy="1569660"/>
          </a:xfrm>
          <a:prstGeom prst="rect">
            <a:avLst/>
          </a:prstGeom>
          <a:noFill/>
        </p:spPr>
        <p:txBody>
          <a:bodyPr wrap="square">
            <a:spAutoFit/>
          </a:bodyPr>
          <a:lstStyle/>
          <a:p>
            <a:r>
              <a:rPr lang="en-US" sz="3200" b="1" dirty="0"/>
              <a:t>Hire the right people and treat them right.</a:t>
            </a:r>
            <a:br>
              <a:rPr lang="en-US" sz="3200" b="1" dirty="0"/>
            </a:br>
            <a:br>
              <a:rPr lang="en-US" sz="3200" b="1" dirty="0"/>
            </a:br>
            <a:endParaRPr lang="en-US" sz="3200" b="1" dirty="0"/>
          </a:p>
        </p:txBody>
      </p:sp>
      <p:sp>
        <p:nvSpPr>
          <p:cNvPr id="15" name="TextBox 14">
            <a:extLst>
              <a:ext uri="{FF2B5EF4-FFF2-40B4-BE49-F238E27FC236}">
                <a16:creationId xmlns:a16="http://schemas.microsoft.com/office/drawing/2014/main" id="{37D23B96-A5B5-46C8-8B6C-0A7AF2FD8499}"/>
              </a:ext>
            </a:extLst>
          </p:cNvPr>
          <p:cNvSpPr txBox="1"/>
          <p:nvPr/>
        </p:nvSpPr>
        <p:spPr>
          <a:xfrm>
            <a:off x="5127120" y="2705258"/>
            <a:ext cx="3967316" cy="4199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0" fontAlgn="base" latinLnBrk="0" hangingPunct="0">
              <a:lnSpc>
                <a:spcPct val="120000"/>
              </a:lnSpc>
              <a:spcBef>
                <a:spcPct val="2000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rPr>
              <a:t>Southwest Airlines’ Vice President of People is often asked the question, “How do you get your employees to be so nice?”  The answer is always the same:</a:t>
            </a:r>
          </a:p>
          <a:p>
            <a:pPr marL="0" marR="0" lvl="0" indent="0" algn="ctr" defTabSz="914400" rtl="0" eaLnBrk="0" fontAlgn="base" latinLnBrk="0" hangingPunct="0">
              <a:lnSpc>
                <a:spcPct val="12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rial"/>
              </a:rPr>
              <a:t>“We hire NICE people!”</a:t>
            </a:r>
          </a:p>
        </p:txBody>
      </p:sp>
      <p:pic>
        <p:nvPicPr>
          <p:cNvPr id="16" name="Picture 15">
            <a:extLst>
              <a:ext uri="{FF2B5EF4-FFF2-40B4-BE49-F238E27FC236}">
                <a16:creationId xmlns:a16="http://schemas.microsoft.com/office/drawing/2014/main" id="{B1EE6D17-9797-40DA-8E31-3DD4736894F7}"/>
              </a:ext>
            </a:extLst>
          </p:cNvPr>
          <p:cNvPicPr>
            <a:picLocks noChangeAspect="1"/>
          </p:cNvPicPr>
          <p:nvPr/>
        </p:nvPicPr>
        <p:blipFill>
          <a:blip r:embed="rId3"/>
          <a:stretch>
            <a:fillRect/>
          </a:stretch>
        </p:blipFill>
        <p:spPr>
          <a:xfrm>
            <a:off x="796414" y="2826369"/>
            <a:ext cx="3325584" cy="2214839"/>
          </a:xfrm>
          <a:prstGeom prst="rect">
            <a:avLst/>
          </a:prstGeom>
        </p:spPr>
      </p:pic>
      <p:sp>
        <p:nvSpPr>
          <p:cNvPr id="17" name="TextBox 16">
            <a:extLst>
              <a:ext uri="{FF2B5EF4-FFF2-40B4-BE49-F238E27FC236}">
                <a16:creationId xmlns:a16="http://schemas.microsoft.com/office/drawing/2014/main" id="{F49E230B-EB6B-48C4-A0FB-C60AABCA8B66}"/>
              </a:ext>
            </a:extLst>
          </p:cNvPr>
          <p:cNvSpPr txBox="1"/>
          <p:nvPr/>
        </p:nvSpPr>
        <p:spPr>
          <a:xfrm>
            <a:off x="457200" y="5201800"/>
            <a:ext cx="4358886" cy="1477328"/>
          </a:xfrm>
          <a:prstGeom prst="rect">
            <a:avLst/>
          </a:prstGeom>
          <a:noFill/>
        </p:spPr>
        <p:txBody>
          <a:bodyPr wrap="none" rtlCol="0">
            <a:spAutoFit/>
          </a:bodyPr>
          <a:lstStyle/>
          <a:p>
            <a:r>
              <a:rPr kumimoji="0" lang="en-US" sz="2400" b="0" i="0" u="none" strike="noStrike" kern="0" cap="none" spc="0" normalizeH="0" baseline="0" noProof="0" dirty="0">
                <a:ln>
                  <a:noFill/>
                </a:ln>
                <a:solidFill>
                  <a:srgbClr val="000000"/>
                </a:solidFill>
                <a:effectLst/>
                <a:uLnTx/>
                <a:uFillTx/>
                <a:latin typeface="Arial"/>
              </a:rPr>
              <a:t>When hiring someone, start </a:t>
            </a:r>
          </a:p>
          <a:p>
            <a:r>
              <a:rPr kumimoji="0" lang="en-US" sz="2400" b="0" i="0" u="none" strike="noStrike" kern="0" cap="none" spc="0" normalizeH="0" baseline="0" noProof="0" dirty="0">
                <a:ln>
                  <a:noFill/>
                </a:ln>
                <a:solidFill>
                  <a:srgbClr val="000000"/>
                </a:solidFill>
                <a:effectLst/>
                <a:uLnTx/>
                <a:uFillTx/>
                <a:latin typeface="Arial"/>
              </a:rPr>
              <a:t>with the premise that attitudes </a:t>
            </a:r>
          </a:p>
          <a:p>
            <a:r>
              <a:rPr kumimoji="0" lang="en-US" sz="2400" b="0" i="0" u="none" strike="noStrike" kern="0" cap="none" spc="0" normalizeH="0" baseline="0" noProof="0" dirty="0">
                <a:ln>
                  <a:noFill/>
                </a:ln>
                <a:solidFill>
                  <a:srgbClr val="000000"/>
                </a:solidFill>
                <a:effectLst/>
                <a:uLnTx/>
                <a:uFillTx/>
                <a:latin typeface="Arial"/>
              </a:rPr>
              <a:t>matter most.</a:t>
            </a:r>
            <a:r>
              <a:rPr kumimoji="0" lang="en-US" sz="1800" b="0" i="0" u="none" strike="noStrike" kern="0" cap="none" spc="0" normalizeH="0" baseline="0" noProof="0" dirty="0">
                <a:ln>
                  <a:noFill/>
                </a:ln>
                <a:solidFill>
                  <a:srgbClr val="000000"/>
                </a:solidFill>
                <a:effectLst/>
                <a:uLnTx/>
                <a:uFillTx/>
                <a:latin typeface="Arial"/>
              </a:rPr>
              <a:t>  </a:t>
            </a:r>
          </a:p>
          <a:p>
            <a:endParaRPr lang="en-US" dirty="0"/>
          </a:p>
        </p:txBody>
      </p:sp>
    </p:spTree>
    <p:extLst>
      <p:ext uri="{BB962C8B-B14F-4D97-AF65-F5344CB8AC3E}">
        <p14:creationId xmlns:p14="http://schemas.microsoft.com/office/powerpoint/2010/main" val="429039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pic>
        <p:nvPicPr>
          <p:cNvPr id="7" name="Content Placeholder 6">
            <a:extLst>
              <a:ext uri="{FF2B5EF4-FFF2-40B4-BE49-F238E27FC236}">
                <a16:creationId xmlns:a16="http://schemas.microsoft.com/office/drawing/2014/main" id="{08A1BE40-2202-439F-B2DA-C545F1D331B7}"/>
              </a:ext>
            </a:extLst>
          </p:cNvPr>
          <p:cNvPicPr>
            <a:picLocks noGrp="1" noChangeAspect="1"/>
          </p:cNvPicPr>
          <p:nvPr>
            <p:ph idx="1"/>
          </p:nvPr>
        </p:nvPicPr>
        <p:blipFill>
          <a:blip r:embed="rId3"/>
          <a:stretch>
            <a:fillRect/>
          </a:stretch>
        </p:blipFill>
        <p:spPr>
          <a:xfrm>
            <a:off x="3244616" y="1681768"/>
            <a:ext cx="2920237" cy="646232"/>
          </a:xfrm>
        </p:spPr>
      </p:pic>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24</a:t>
            </a:fld>
            <a:endParaRPr lang="en-US" dirty="0"/>
          </a:p>
        </p:txBody>
      </p:sp>
      <p:sp>
        <p:nvSpPr>
          <p:cNvPr id="9" name="TextBox 8">
            <a:extLst>
              <a:ext uri="{FF2B5EF4-FFF2-40B4-BE49-F238E27FC236}">
                <a16:creationId xmlns:a16="http://schemas.microsoft.com/office/drawing/2014/main" id="{A3F7A3C7-A755-4427-B308-8A84818CC235}"/>
              </a:ext>
            </a:extLst>
          </p:cNvPr>
          <p:cNvSpPr txBox="1"/>
          <p:nvPr/>
        </p:nvSpPr>
        <p:spPr>
          <a:xfrm>
            <a:off x="324465" y="2393874"/>
            <a:ext cx="8565535" cy="4154984"/>
          </a:xfrm>
          <a:prstGeom prst="rect">
            <a:avLst/>
          </a:prstGeom>
          <a:noFill/>
        </p:spPr>
        <p:txBody>
          <a:bodyPr wrap="square">
            <a:spAutoFit/>
          </a:bodyPr>
          <a:lstStyle/>
          <a:p>
            <a:r>
              <a:rPr lang="en-US" sz="3200" b="1" dirty="0"/>
              <a:t>Engage your employees</a:t>
            </a:r>
          </a:p>
          <a:p>
            <a:endParaRPr lang="en-US" sz="3200" b="1" dirty="0"/>
          </a:p>
          <a:p>
            <a:r>
              <a:rPr lang="en-US" sz="2800" dirty="0"/>
              <a:t>It starts with a compelling </a:t>
            </a:r>
            <a:r>
              <a:rPr lang="en-US" sz="2800" b="1" dirty="0">
                <a:solidFill>
                  <a:srgbClr val="C00000"/>
                </a:solidFill>
              </a:rPr>
              <a:t>VISION</a:t>
            </a:r>
            <a:r>
              <a:rPr lang="en-US" sz="2800" dirty="0"/>
              <a:t>…one that focuses on your mission to serve.</a:t>
            </a:r>
          </a:p>
          <a:p>
            <a:endParaRPr lang="en-US" sz="2800" b="1" dirty="0"/>
          </a:p>
          <a:p>
            <a:r>
              <a:rPr lang="en-US" sz="2800" dirty="0"/>
              <a:t>Every employee must be able to see how they fit into the big picture.  How does their role contribute to the mission and the vision of the agency?  </a:t>
            </a:r>
            <a:br>
              <a:rPr lang="en-US" sz="3200" b="1" dirty="0"/>
            </a:br>
            <a:endParaRPr lang="en-US" sz="3200" b="1" dirty="0"/>
          </a:p>
        </p:txBody>
      </p:sp>
      <p:pic>
        <p:nvPicPr>
          <p:cNvPr id="13" name="Picture 12" descr="A drawing of a face&#10;&#10;Description automatically generated">
            <a:extLst>
              <a:ext uri="{FF2B5EF4-FFF2-40B4-BE49-F238E27FC236}">
                <a16:creationId xmlns:a16="http://schemas.microsoft.com/office/drawing/2014/main" id="{8987CE02-EAAF-4765-A9B9-6859140C10D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t="18145" b="34694"/>
          <a:stretch/>
        </p:blipFill>
        <p:spPr>
          <a:xfrm rot="-1140000">
            <a:off x="6206026" y="2247407"/>
            <a:ext cx="2247900" cy="880439"/>
          </a:xfrm>
          <a:prstGeom prst="rect">
            <a:avLst/>
          </a:prstGeom>
        </p:spPr>
      </p:pic>
    </p:spTree>
    <p:extLst>
      <p:ext uri="{BB962C8B-B14F-4D97-AF65-F5344CB8AC3E}">
        <p14:creationId xmlns:p14="http://schemas.microsoft.com/office/powerpoint/2010/main" val="351707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77500" lnSpcReduction="20000"/>
          </a:bodyPr>
          <a:lstStyle/>
          <a:p>
            <a:pPr marL="0" indent="0">
              <a:buNone/>
            </a:pPr>
            <a:r>
              <a:rPr lang="en-US" b="1" dirty="0"/>
              <a:t>How do you define your vision?</a:t>
            </a:r>
          </a:p>
          <a:p>
            <a:pPr marL="0" indent="0">
              <a:buNone/>
            </a:pPr>
            <a:endParaRPr lang="en-US" b="1" dirty="0"/>
          </a:p>
          <a:p>
            <a:pPr marL="0" indent="0">
              <a:buFontTx/>
              <a:buNone/>
              <a:defRPr/>
            </a:pPr>
            <a:r>
              <a:rPr lang="en-US" dirty="0"/>
              <a:t>James River Transit:</a:t>
            </a:r>
          </a:p>
          <a:p>
            <a:pPr marL="0" indent="0">
              <a:buFontTx/>
              <a:buNone/>
              <a:defRPr/>
            </a:pPr>
            <a:endParaRPr lang="en-US" dirty="0"/>
          </a:p>
          <a:p>
            <a:pPr marL="0" indent="0" algn="ctr">
              <a:buFontTx/>
              <a:buNone/>
              <a:defRPr/>
            </a:pPr>
            <a:r>
              <a:rPr lang="en-US" sz="4800" b="1" dirty="0">
                <a:solidFill>
                  <a:srgbClr val="C00000"/>
                </a:solidFill>
              </a:rPr>
              <a:t>MAKING A DIFFERENCE</a:t>
            </a:r>
          </a:p>
          <a:p>
            <a:pPr marL="0" indent="0" algn="ctr">
              <a:buFontTx/>
              <a:buNone/>
              <a:defRPr/>
            </a:pPr>
            <a:endParaRPr lang="en-US" sz="3300" b="1" dirty="0">
              <a:solidFill>
                <a:srgbClr val="FF0000"/>
              </a:solidFill>
            </a:endParaRPr>
          </a:p>
          <a:p>
            <a:pPr marL="0" indent="0">
              <a:buFontTx/>
              <a:buNone/>
              <a:defRPr/>
            </a:pPr>
            <a:r>
              <a:rPr lang="en-US" dirty="0"/>
              <a:t>Too often company mission and/or vision statements are agonized over and then forgotten in a binder on a shelf.  </a:t>
            </a:r>
          </a:p>
          <a:p>
            <a:pPr marL="0" indent="0">
              <a:buFontTx/>
              <a:buNone/>
              <a:defRPr/>
            </a:pPr>
            <a:endParaRPr lang="en-US" dirty="0"/>
          </a:p>
          <a:p>
            <a:pPr marL="0" indent="0">
              <a:buFontTx/>
              <a:buNone/>
              <a:defRPr/>
            </a:pPr>
            <a:r>
              <a:rPr lang="en-US" b="1" dirty="0"/>
              <a:t>Every employee </a:t>
            </a:r>
            <a:r>
              <a:rPr lang="en-US" dirty="0"/>
              <a:t>in the company can figure out how they can </a:t>
            </a:r>
            <a:r>
              <a:rPr lang="en-US" b="1" dirty="0">
                <a:solidFill>
                  <a:srgbClr val="C00000"/>
                </a:solidFill>
              </a:rPr>
              <a:t>make a difference</a:t>
            </a:r>
            <a:r>
              <a:rPr lang="en-US" dirty="0"/>
              <a:t>.</a:t>
            </a:r>
          </a:p>
          <a:p>
            <a:pPr marL="0" indent="0">
              <a:buNone/>
            </a:pPr>
            <a:endParaRPr lang="en-US" b="1"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25</a:t>
            </a:fld>
            <a:endParaRPr lang="en-US" dirty="0"/>
          </a:p>
        </p:txBody>
      </p:sp>
    </p:spTree>
    <p:extLst>
      <p:ext uri="{BB962C8B-B14F-4D97-AF65-F5344CB8AC3E}">
        <p14:creationId xmlns:p14="http://schemas.microsoft.com/office/powerpoint/2010/main" val="34951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92500" lnSpcReduction="20000"/>
          </a:bodyPr>
          <a:lstStyle/>
          <a:p>
            <a:pPr marL="0" indent="0">
              <a:buNone/>
            </a:pPr>
            <a:endParaRPr lang="en-US" dirty="0"/>
          </a:p>
          <a:p>
            <a:pPr marL="0" indent="0">
              <a:buNone/>
            </a:pPr>
            <a:endParaRPr lang="en-US" dirty="0"/>
          </a:p>
          <a:p>
            <a:pPr marL="0" indent="0" algn="ctr">
              <a:buFontTx/>
              <a:buNone/>
            </a:pPr>
            <a:r>
              <a:rPr lang="en-US" altLang="en-US" sz="4400" b="1" dirty="0">
                <a:solidFill>
                  <a:srgbClr val="C00000"/>
                </a:solidFill>
              </a:rPr>
              <a:t>First impressions last</a:t>
            </a:r>
          </a:p>
          <a:p>
            <a:pPr marL="0" indent="0">
              <a:buFontTx/>
              <a:buNone/>
            </a:pPr>
            <a:r>
              <a:rPr lang="en-US" altLang="en-US" dirty="0"/>
              <a:t>	Even if you cannot immediately help 			someone, at least smile or nod to create a 	positive first impression.  </a:t>
            </a:r>
          </a:p>
          <a:p>
            <a:pPr marL="0" indent="0">
              <a:buFontTx/>
              <a:buNone/>
            </a:pPr>
            <a:r>
              <a:rPr lang="en-US" altLang="en-US" dirty="0"/>
              <a:t>										Greet your customer.   </a:t>
            </a:r>
          </a:p>
          <a:p>
            <a:pPr marL="0" indent="0">
              <a:buFontTx/>
              <a:buNone/>
            </a:pPr>
            <a:r>
              <a:rPr lang="en-US" altLang="en-US" dirty="0"/>
              <a:t>										Look like you are 												happy to see your 											passengers!</a:t>
            </a:r>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26</a:t>
            </a:fld>
            <a:endParaRPr lang="en-US" dirty="0"/>
          </a:p>
        </p:txBody>
      </p:sp>
      <p:sp>
        <p:nvSpPr>
          <p:cNvPr id="16" name="TextBox 15">
            <a:extLst>
              <a:ext uri="{FF2B5EF4-FFF2-40B4-BE49-F238E27FC236}">
                <a16:creationId xmlns:a16="http://schemas.microsoft.com/office/drawing/2014/main" id="{4E94B4A1-5BEB-4EEC-A857-0B40F0878D93}"/>
              </a:ext>
            </a:extLst>
          </p:cNvPr>
          <p:cNvSpPr txBox="1"/>
          <p:nvPr/>
        </p:nvSpPr>
        <p:spPr>
          <a:xfrm>
            <a:off x="3312242" y="1759482"/>
            <a:ext cx="2971800" cy="461665"/>
          </a:xfrm>
          <a:prstGeom prst="rect">
            <a:avLst/>
          </a:prstGeom>
          <a:gradFill rotWithShape="1">
            <a:gsLst>
              <a:gs pos="0">
                <a:srgbClr val="FFFFFF">
                  <a:tint val="40000"/>
                  <a:satMod val="350000"/>
                </a:srgbClr>
              </a:gs>
              <a:gs pos="40000">
                <a:srgbClr val="FFFFFF">
                  <a:tint val="45000"/>
                  <a:shade val="99000"/>
                  <a:satMod val="350000"/>
                </a:srgbClr>
              </a:gs>
              <a:gs pos="100000">
                <a:srgbClr val="FFFFFF">
                  <a:shade val="20000"/>
                  <a:satMod val="255000"/>
                </a:srgbClr>
              </a:gs>
            </a:gsLst>
            <a:path path="circle">
              <a:fillToRect l="50000" t="-80000" r="50000" b="180000"/>
            </a:path>
          </a:gradFill>
          <a:ln>
            <a:noFill/>
          </a:ln>
          <a:effectLst/>
          <a:scene3d>
            <a:camera prst="orthographicFront"/>
            <a:lightRig rig="threePt" dir="t"/>
          </a:scene3d>
          <a:sp3d>
            <a:bevelT/>
          </a:sp3d>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a:rPr>
              <a:t>Rule #4</a:t>
            </a:r>
          </a:p>
        </p:txBody>
      </p:sp>
      <p:pic>
        <p:nvPicPr>
          <p:cNvPr id="17" name="Picture 16">
            <a:extLst>
              <a:ext uri="{FF2B5EF4-FFF2-40B4-BE49-F238E27FC236}">
                <a16:creationId xmlns:a16="http://schemas.microsoft.com/office/drawing/2014/main" id="{4172388D-6B82-4BF3-802E-13D9BC66ED33}"/>
              </a:ext>
            </a:extLst>
          </p:cNvPr>
          <p:cNvPicPr>
            <a:picLocks noChangeAspect="1"/>
          </p:cNvPicPr>
          <p:nvPr/>
        </p:nvPicPr>
        <p:blipFill>
          <a:blip r:embed="rId2"/>
          <a:stretch>
            <a:fillRect/>
          </a:stretch>
        </p:blipFill>
        <p:spPr>
          <a:xfrm>
            <a:off x="1627239" y="4424362"/>
            <a:ext cx="2743200" cy="1666875"/>
          </a:xfrm>
          <a:prstGeom prst="rect">
            <a:avLst/>
          </a:prstGeom>
        </p:spPr>
      </p:pic>
    </p:spTree>
    <p:extLst>
      <p:ext uri="{BB962C8B-B14F-4D97-AF65-F5344CB8AC3E}">
        <p14:creationId xmlns:p14="http://schemas.microsoft.com/office/powerpoint/2010/main" val="38696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An Inside Job…</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a:bodyPr>
          <a:lstStyle/>
          <a:p>
            <a:pPr marL="0" indent="0">
              <a:buNone/>
            </a:pPr>
            <a:r>
              <a:rPr lang="en-US" sz="2800" dirty="0"/>
              <a:t>Determine if a passenger’s first experience will be </a:t>
            </a:r>
            <a:r>
              <a:rPr lang="en-US" sz="2800" b="1" dirty="0">
                <a:solidFill>
                  <a:srgbClr val="009900"/>
                </a:solidFill>
              </a:rPr>
              <a:t>favorable</a:t>
            </a:r>
            <a:r>
              <a:rPr lang="en-US" sz="2800" dirty="0"/>
              <a:t> or </a:t>
            </a:r>
            <a:r>
              <a:rPr lang="en-US" sz="2800" b="1" dirty="0">
                <a:solidFill>
                  <a:srgbClr val="FF0000"/>
                </a:solidFill>
              </a:rPr>
              <a:t>negative.</a:t>
            </a:r>
          </a:p>
          <a:p>
            <a:pPr marL="0" indent="0">
              <a:buNone/>
            </a:pPr>
            <a:r>
              <a:rPr lang="en-US" sz="2800" dirty="0"/>
              <a:t>When you get back to work, pretend you are a new customer.  </a:t>
            </a:r>
          </a:p>
          <a:p>
            <a:pPr>
              <a:buFont typeface="Wingdings" panose="05000000000000000000" pitchFamily="2" charset="2"/>
              <a:buChar char="§"/>
            </a:pPr>
            <a:r>
              <a:rPr lang="en-US" sz="2800" dirty="0"/>
              <a:t>From the first time you call for a ride…</a:t>
            </a:r>
          </a:p>
          <a:p>
            <a:pPr>
              <a:buFont typeface="Wingdings" panose="05000000000000000000" pitchFamily="2" charset="2"/>
              <a:buChar char="§"/>
            </a:pPr>
            <a:r>
              <a:rPr lang="en-US" sz="2800" dirty="0"/>
              <a:t>To the time you stand on the sidewalk as you wait to be picked up…</a:t>
            </a:r>
          </a:p>
          <a:p>
            <a:pPr>
              <a:buFont typeface="Wingdings" panose="05000000000000000000" pitchFamily="2" charset="2"/>
              <a:buChar char="§"/>
            </a:pPr>
            <a:r>
              <a:rPr lang="en-US" sz="2800" dirty="0"/>
              <a:t>From stepping up into the bus or being taken up on the lift for the first time…</a:t>
            </a:r>
          </a:p>
          <a:p>
            <a:pPr marL="0" indent="0">
              <a:buNone/>
            </a:pPr>
            <a:endParaRPr lang="en-US" b="1" dirty="0">
              <a:solidFill>
                <a:srgbClr val="FF0000"/>
              </a:solidFill>
            </a:endParaRP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27</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D0706A6F-DE81-4655-BF20-34CFD7E43F7C}"/>
              </a:ext>
            </a:extLst>
          </p:cNvPr>
          <p:cNvPicPr>
            <a:picLocks noChangeAspect="1"/>
          </p:cNvPicPr>
          <p:nvPr/>
        </p:nvPicPr>
        <p:blipFill>
          <a:blip r:embed="rId2"/>
          <a:stretch>
            <a:fillRect/>
          </a:stretch>
        </p:blipFill>
        <p:spPr>
          <a:xfrm>
            <a:off x="7453312" y="269874"/>
            <a:ext cx="1233488" cy="923925"/>
          </a:xfrm>
          <a:prstGeom prst="rect">
            <a:avLst/>
          </a:prstGeom>
        </p:spPr>
      </p:pic>
    </p:spTree>
    <p:extLst>
      <p:ext uri="{BB962C8B-B14F-4D97-AF65-F5344CB8AC3E}">
        <p14:creationId xmlns:p14="http://schemas.microsoft.com/office/powerpoint/2010/main" val="327497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a:xfrm>
            <a:off x="209550" y="152400"/>
            <a:ext cx="8680450" cy="1219200"/>
          </a:xfrm>
        </p:spPr>
        <p:txBody>
          <a:bodyPr anchor="ctr">
            <a:normAutofit/>
          </a:bodyPr>
          <a:lstStyle/>
          <a:p>
            <a:r>
              <a:rPr lang="en-US" dirty="0"/>
              <a:t>An Inside Job…</a:t>
            </a:r>
          </a:p>
        </p:txBody>
      </p:sp>
      <p:pic>
        <p:nvPicPr>
          <p:cNvPr id="6" name="Picture 5">
            <a:extLst>
              <a:ext uri="{FF2B5EF4-FFF2-40B4-BE49-F238E27FC236}">
                <a16:creationId xmlns:a16="http://schemas.microsoft.com/office/drawing/2014/main" id="{6A78CE4B-3966-4F81-ACB7-1A18DC5F51FE}"/>
              </a:ext>
            </a:extLst>
          </p:cNvPr>
          <p:cNvPicPr>
            <a:picLocks noChangeAspect="1"/>
          </p:cNvPicPr>
          <p:nvPr/>
        </p:nvPicPr>
        <p:blipFill rotWithShape="1">
          <a:blip r:embed="rId2"/>
          <a:srcRect l="28683" r="29293" b="-1"/>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AF2C7E2A-76D7-4DB2-90B0-0B1046232DEB}"/>
              </a:ext>
            </a:extLst>
          </p:cNvPr>
          <p:cNvSpPr>
            <a:spLocks noGrp="1"/>
          </p:cNvSpPr>
          <p:nvPr>
            <p:ph sz="half" idx="2"/>
          </p:nvPr>
        </p:nvSpPr>
        <p:spPr>
          <a:xfrm>
            <a:off x="4648200" y="1600200"/>
            <a:ext cx="4038600" cy="4525963"/>
          </a:xfrm>
        </p:spPr>
        <p:txBody>
          <a:bodyPr>
            <a:normAutofit/>
          </a:bodyPr>
          <a:lstStyle/>
          <a:p>
            <a:r>
              <a:rPr lang="en-US"/>
              <a:t>From paying your fare…</a:t>
            </a:r>
          </a:p>
          <a:p>
            <a:r>
              <a:rPr lang="en-US"/>
              <a:t>To finding your seat…(or having your wheelchair secured)</a:t>
            </a:r>
          </a:p>
          <a:p>
            <a:r>
              <a:rPr lang="en-US"/>
              <a:t>From the first drop off…</a:t>
            </a:r>
          </a:p>
          <a:p>
            <a:r>
              <a:rPr lang="en-US"/>
              <a:t>To waiting for your pick-up to return home</a:t>
            </a:r>
          </a:p>
          <a:p>
            <a:endParaRPr lang="en-US"/>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endParaRPr lang="en-US"/>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28</a:t>
            </a:fld>
            <a:endParaRPr lang="en-US"/>
          </a:p>
        </p:txBody>
      </p:sp>
    </p:spTree>
    <p:extLst>
      <p:ext uri="{BB962C8B-B14F-4D97-AF65-F5344CB8AC3E}">
        <p14:creationId xmlns:p14="http://schemas.microsoft.com/office/powerpoint/2010/main" val="89793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First Impressions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lnSpcReduction="10000"/>
          </a:bodyPr>
          <a:lstStyle/>
          <a:p>
            <a:r>
              <a:rPr lang="en-US" sz="2800" dirty="0"/>
              <a:t>What are your first impressions?</a:t>
            </a:r>
          </a:p>
          <a:p>
            <a:r>
              <a:rPr lang="en-US" sz="2800" dirty="0"/>
              <a:t>Do you know where to wait for the bus?</a:t>
            </a:r>
          </a:p>
          <a:p>
            <a:r>
              <a:rPr lang="en-US" sz="2800" dirty="0"/>
              <a:t>What do you see?...hear?...smell?...feel?</a:t>
            </a:r>
          </a:p>
          <a:p>
            <a:r>
              <a:rPr lang="en-US" sz="2800" dirty="0"/>
              <a:t>Is it easy to know how much to pay?...how to pay?</a:t>
            </a:r>
          </a:p>
          <a:p>
            <a:r>
              <a:rPr lang="en-US" sz="2800" dirty="0"/>
              <a:t>Is it easy to know where to sit?</a:t>
            </a:r>
          </a:p>
          <a:p>
            <a:r>
              <a:rPr lang="en-US" sz="2800" dirty="0"/>
              <a:t>Do you need to wear a seat belt?</a:t>
            </a:r>
          </a:p>
          <a:p>
            <a:r>
              <a:rPr lang="en-US" sz="2800" dirty="0"/>
              <a:t>Do you feel comfortable asking questions?</a:t>
            </a:r>
          </a:p>
          <a:p>
            <a:r>
              <a:rPr lang="en-US" sz="2800" dirty="0"/>
              <a:t>Is there adequate signage to answer questions?</a:t>
            </a:r>
          </a:p>
          <a:p>
            <a:r>
              <a:rPr lang="en-US" sz="2800" dirty="0"/>
              <a:t>What do the signs say?</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29</a:t>
            </a:fld>
            <a:endParaRPr lang="en-US" dirty="0"/>
          </a:p>
        </p:txBody>
      </p:sp>
    </p:spTree>
    <p:extLst>
      <p:ext uri="{BB962C8B-B14F-4D97-AF65-F5344CB8AC3E}">
        <p14:creationId xmlns:p14="http://schemas.microsoft.com/office/powerpoint/2010/main" val="66775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vs. Procedures</a:t>
            </a:r>
          </a:p>
        </p:txBody>
      </p:sp>
      <p:sp>
        <p:nvSpPr>
          <p:cNvPr id="3" name="Content Placeholder 2"/>
          <p:cNvSpPr>
            <a:spLocks noGrp="1"/>
          </p:cNvSpPr>
          <p:nvPr>
            <p:ph idx="1"/>
          </p:nvPr>
        </p:nvSpPr>
        <p:spPr>
          <a:xfrm>
            <a:off x="457200" y="1600200"/>
            <a:ext cx="8534400" cy="4525963"/>
          </a:xfrm>
        </p:spPr>
        <p:txBody>
          <a:bodyPr/>
          <a:lstStyle/>
          <a:p>
            <a:r>
              <a:rPr lang="en-US" b="1" dirty="0"/>
              <a:t>Policy:  </a:t>
            </a:r>
            <a:r>
              <a:rPr lang="en-US" dirty="0"/>
              <a:t>A stated position on an issue that provides the written basis for rules regulating operations (passed by governing body/Board of Directors).</a:t>
            </a:r>
            <a:endParaRPr lang="en-US" b="1" dirty="0"/>
          </a:p>
          <a:p>
            <a:endParaRPr lang="en-US" b="1" dirty="0"/>
          </a:p>
          <a:p>
            <a:r>
              <a:rPr lang="en-US" b="1" dirty="0"/>
              <a:t>Procedure:  </a:t>
            </a:r>
            <a:r>
              <a:rPr lang="en-US" dirty="0"/>
              <a:t>The way we implement our policy – the “how to” instructions for putting the policy into day-to-day practice.</a:t>
            </a:r>
          </a:p>
        </p:txBody>
      </p:sp>
      <p:sp>
        <p:nvSpPr>
          <p:cNvPr id="4" name="Slide Number Placeholder 3"/>
          <p:cNvSpPr>
            <a:spLocks noGrp="1"/>
          </p:cNvSpPr>
          <p:nvPr>
            <p:ph type="sldNum" sz="quarter" idx="12"/>
          </p:nvPr>
        </p:nvSpPr>
        <p:spPr/>
        <p:txBody>
          <a:bodyPr/>
          <a:lstStyle/>
          <a:p>
            <a:fld id="{2EF00467-2C26-C343-9763-9BDDADED9A2F}" type="slidenum">
              <a:rPr lang="en-US" smtClean="0"/>
              <a:pPr/>
              <a:t>3</a:t>
            </a:fld>
            <a:endParaRPr lang="en-US" dirty="0"/>
          </a:p>
        </p:txBody>
      </p:sp>
    </p:spTree>
    <p:extLst>
      <p:ext uri="{BB962C8B-B14F-4D97-AF65-F5344CB8AC3E}">
        <p14:creationId xmlns:p14="http://schemas.microsoft.com/office/powerpoint/2010/main" val="243172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First Impressions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fontScale="92500" lnSpcReduction="10000"/>
          </a:bodyPr>
          <a:lstStyle/>
          <a:p>
            <a:r>
              <a:rPr lang="en-US" dirty="0"/>
              <a:t>If you were to call (please do!), would the person who answers the phone be easy to understand?...be friendly?...be able to speak another language?</a:t>
            </a:r>
          </a:p>
          <a:p>
            <a:r>
              <a:rPr lang="en-US" dirty="0"/>
              <a:t>Would you have all the information you need before hanging up the phone?</a:t>
            </a:r>
          </a:p>
          <a:p>
            <a:r>
              <a:rPr lang="en-US" dirty="0"/>
              <a:t>If you seem confused, will things be explained in a way that make it easier for you to understand?...does the person seem frustrated with you?</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30</a:t>
            </a:fld>
            <a:endParaRPr lang="en-US" dirty="0"/>
          </a:p>
        </p:txBody>
      </p:sp>
    </p:spTree>
    <p:extLst>
      <p:ext uri="{BB962C8B-B14F-4D97-AF65-F5344CB8AC3E}">
        <p14:creationId xmlns:p14="http://schemas.microsoft.com/office/powerpoint/2010/main" val="17159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Repeat Performance!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r>
              <a:rPr lang="en-US" b="1" dirty="0"/>
              <a:t>Reinforce.	   </a:t>
            </a:r>
            <a:r>
              <a:rPr lang="en-US" sz="4000" b="1" dirty="0">
                <a:solidFill>
                  <a:schemeClr val="tx2">
                    <a:lumMod val="75000"/>
                  </a:schemeClr>
                </a:solidFill>
              </a:rPr>
              <a:t>Reinforce..	  </a:t>
            </a:r>
            <a:r>
              <a:rPr lang="en-US" sz="4800" b="1" dirty="0">
                <a:solidFill>
                  <a:srgbClr val="C00000"/>
                </a:solidFill>
              </a:rPr>
              <a:t>Reinforce…</a:t>
            </a:r>
          </a:p>
          <a:p>
            <a:pPr marL="0" indent="0">
              <a:buNone/>
            </a:pPr>
            <a:r>
              <a:rPr lang="en-US" sz="2800" dirty="0"/>
              <a:t>When you have a message you want to deliver to your customers, understand…</a:t>
            </a:r>
            <a:r>
              <a:rPr lang="en-US" sz="2800" b="1" dirty="0">
                <a:solidFill>
                  <a:srgbClr val="C00000"/>
                </a:solidFill>
              </a:rPr>
              <a:t>it won’t happen on its own.</a:t>
            </a:r>
          </a:p>
          <a:p>
            <a:pPr marL="0" indent="0">
              <a:buNone/>
            </a:pPr>
            <a:endParaRPr lang="en-US" sz="2800" b="1" dirty="0">
              <a:solidFill>
                <a:srgbClr val="C00000"/>
              </a:solidFill>
            </a:endParaRPr>
          </a:p>
          <a:p>
            <a:pPr marL="0" indent="0">
              <a:buNone/>
            </a:pPr>
            <a:r>
              <a:rPr lang="en-US" sz="2800" dirty="0"/>
              <a:t>You need to have a plan in place to make it happen </a:t>
            </a:r>
            <a:r>
              <a:rPr lang="en-US" sz="2800" b="1" dirty="0">
                <a:solidFill>
                  <a:srgbClr val="C00000"/>
                </a:solidFill>
              </a:rPr>
              <a:t>and everyone needs to be onboard and agree to do it the same way.</a:t>
            </a:r>
            <a:endParaRPr lang="en-US" sz="2800"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31</a:t>
            </a:fld>
            <a:endParaRPr lang="en-US" dirty="0"/>
          </a:p>
        </p:txBody>
      </p:sp>
      <p:sp>
        <p:nvSpPr>
          <p:cNvPr id="6" name="TextBox 5">
            <a:extLst>
              <a:ext uri="{FF2B5EF4-FFF2-40B4-BE49-F238E27FC236}">
                <a16:creationId xmlns:a16="http://schemas.microsoft.com/office/drawing/2014/main" id="{1E79A170-676D-4224-9282-211B212B22AF}"/>
              </a:ext>
            </a:extLst>
          </p:cNvPr>
          <p:cNvSpPr txBox="1"/>
          <p:nvPr/>
        </p:nvSpPr>
        <p:spPr>
          <a:xfrm>
            <a:off x="3237271" y="1600200"/>
            <a:ext cx="2971800" cy="461665"/>
          </a:xfrm>
          <a:prstGeom prst="rect">
            <a:avLst/>
          </a:prstGeom>
          <a:gradFill rotWithShape="1">
            <a:gsLst>
              <a:gs pos="0">
                <a:srgbClr val="FFFFFF">
                  <a:tint val="40000"/>
                  <a:satMod val="350000"/>
                </a:srgbClr>
              </a:gs>
              <a:gs pos="40000">
                <a:srgbClr val="FFFFFF">
                  <a:tint val="45000"/>
                  <a:shade val="99000"/>
                  <a:satMod val="350000"/>
                </a:srgbClr>
              </a:gs>
              <a:gs pos="100000">
                <a:srgbClr val="FFFFFF">
                  <a:shade val="20000"/>
                  <a:satMod val="255000"/>
                </a:srgbClr>
              </a:gs>
            </a:gsLst>
            <a:path path="circle">
              <a:fillToRect l="50000" t="-80000" r="50000" b="180000"/>
            </a:path>
          </a:gradFill>
          <a:ln>
            <a:noFill/>
          </a:ln>
          <a:effectLst/>
          <a:scene3d>
            <a:camera prst="orthographicFront"/>
            <a:lightRig rig="threePt" dir="t"/>
          </a:scene3d>
          <a:sp3d>
            <a:bevelT/>
          </a:sp3d>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a:rPr>
              <a:t>Rule #5</a:t>
            </a:r>
          </a:p>
        </p:txBody>
      </p:sp>
    </p:spTree>
    <p:extLst>
      <p:ext uri="{BB962C8B-B14F-4D97-AF65-F5344CB8AC3E}">
        <p14:creationId xmlns:p14="http://schemas.microsoft.com/office/powerpoint/2010/main" val="300426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3E66-0836-4766-874B-19C6C93DA536}"/>
              </a:ext>
            </a:extLst>
          </p:cNvPr>
          <p:cNvSpPr>
            <a:spLocks noGrp="1"/>
          </p:cNvSpPr>
          <p:nvPr>
            <p:ph type="title"/>
          </p:nvPr>
        </p:nvSpPr>
        <p:spPr/>
        <p:txBody>
          <a:bodyPr/>
          <a:lstStyle/>
          <a:p>
            <a:r>
              <a:rPr lang="en-US" dirty="0"/>
              <a:t>Reinforce…</a:t>
            </a:r>
          </a:p>
        </p:txBody>
      </p:sp>
      <p:sp>
        <p:nvSpPr>
          <p:cNvPr id="3" name="Content Placeholder 2">
            <a:extLst>
              <a:ext uri="{FF2B5EF4-FFF2-40B4-BE49-F238E27FC236}">
                <a16:creationId xmlns:a16="http://schemas.microsoft.com/office/drawing/2014/main" id="{F77109AB-CB2C-4A9E-BC60-DAE0DE4BD133}"/>
              </a:ext>
            </a:extLst>
          </p:cNvPr>
          <p:cNvSpPr>
            <a:spLocks noGrp="1"/>
          </p:cNvSpPr>
          <p:nvPr>
            <p:ph idx="1"/>
          </p:nvPr>
        </p:nvSpPr>
        <p:spPr/>
        <p:txBody>
          <a:bodyPr>
            <a:normAutofit/>
          </a:bodyPr>
          <a:lstStyle/>
          <a:p>
            <a:pPr marL="0" indent="0">
              <a:buNone/>
            </a:pPr>
            <a:r>
              <a:rPr lang="en-US" sz="2800" dirty="0"/>
              <a:t>This may sound simple and like </a:t>
            </a:r>
            <a:r>
              <a:rPr lang="en-US" sz="2800" b="1" dirty="0"/>
              <a:t>common sense</a:t>
            </a:r>
            <a:r>
              <a:rPr lang="en-US" sz="2800" dirty="0"/>
              <a:t>.</a:t>
            </a:r>
          </a:p>
          <a:p>
            <a:pPr marL="0" indent="0">
              <a:buNone/>
            </a:pPr>
            <a:endParaRPr lang="en-US" sz="900" dirty="0"/>
          </a:p>
          <a:p>
            <a:pPr marL="0" indent="0">
              <a:buNone/>
            </a:pPr>
            <a:endParaRPr lang="en-US" sz="900" dirty="0"/>
          </a:p>
          <a:p>
            <a:pPr marL="0" indent="0">
              <a:buNone/>
            </a:pPr>
            <a:r>
              <a:rPr lang="en-US" sz="2800" dirty="0"/>
              <a:t>To do it </a:t>
            </a:r>
            <a:r>
              <a:rPr lang="en-US" sz="2800" b="1" dirty="0"/>
              <a:t>right</a:t>
            </a:r>
            <a:r>
              <a:rPr lang="en-US" sz="2800" dirty="0"/>
              <a:t>, it is anything but simple.</a:t>
            </a:r>
          </a:p>
          <a:p>
            <a:pPr marL="0" indent="0">
              <a:buNone/>
            </a:pPr>
            <a:endParaRPr lang="en-US" sz="800" dirty="0"/>
          </a:p>
          <a:p>
            <a:pPr marL="0" indent="0">
              <a:buNone/>
            </a:pPr>
            <a:endParaRPr lang="en-US" sz="800" dirty="0"/>
          </a:p>
          <a:p>
            <a:pPr marL="0" indent="0">
              <a:buNone/>
            </a:pPr>
            <a:r>
              <a:rPr lang="en-US" sz="2800" dirty="0"/>
              <a:t>It takes everyone being on the same page and </a:t>
            </a:r>
            <a:r>
              <a:rPr lang="en-US" sz="2800" b="1" dirty="0">
                <a:solidFill>
                  <a:srgbClr val="C00000"/>
                </a:solidFill>
              </a:rPr>
              <a:t>being consistent</a:t>
            </a:r>
            <a:r>
              <a:rPr lang="en-US" sz="2800" dirty="0"/>
              <a:t>.</a:t>
            </a:r>
          </a:p>
          <a:p>
            <a:pPr marL="0" indent="0">
              <a:buNone/>
            </a:pPr>
            <a:r>
              <a:rPr lang="en-US" sz="2800" dirty="0"/>
              <a:t>  </a:t>
            </a:r>
          </a:p>
          <a:p>
            <a:pPr marL="0" indent="0">
              <a:buNone/>
            </a:pPr>
            <a:r>
              <a:rPr lang="en-US" sz="2800" b="1" dirty="0">
                <a:solidFill>
                  <a:srgbClr val="C00000"/>
                </a:solidFill>
              </a:rPr>
              <a:t>Everyone </a:t>
            </a:r>
            <a:r>
              <a:rPr lang="en-US" sz="2800" dirty="0"/>
              <a:t>needs to be following the same policies and procedures.</a:t>
            </a:r>
          </a:p>
          <a:p>
            <a:pPr marL="0" indent="0">
              <a:buNone/>
            </a:pPr>
            <a:endParaRPr lang="en-US" sz="800" dirty="0"/>
          </a:p>
        </p:txBody>
      </p:sp>
      <p:sp>
        <p:nvSpPr>
          <p:cNvPr id="4" name="Date Placeholder 3">
            <a:extLst>
              <a:ext uri="{FF2B5EF4-FFF2-40B4-BE49-F238E27FC236}">
                <a16:creationId xmlns:a16="http://schemas.microsoft.com/office/drawing/2014/main" id="{DCF68F68-5A0B-4F41-BA85-D7DD3253AC13}"/>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F581C7-B33A-491C-92E1-372708008BC0}"/>
              </a:ext>
            </a:extLst>
          </p:cNvPr>
          <p:cNvSpPr>
            <a:spLocks noGrp="1"/>
          </p:cNvSpPr>
          <p:nvPr>
            <p:ph type="sldNum" sz="quarter" idx="12"/>
          </p:nvPr>
        </p:nvSpPr>
        <p:spPr/>
        <p:txBody>
          <a:bodyPr/>
          <a:lstStyle/>
          <a:p>
            <a:fld id="{DC9B146A-FD92-B942-A117-1CDF038C25F3}" type="slidenum">
              <a:rPr lang="en-US" smtClean="0"/>
              <a:t>32</a:t>
            </a:fld>
            <a:endParaRPr lang="en-US" dirty="0"/>
          </a:p>
        </p:txBody>
      </p:sp>
    </p:spTree>
    <p:extLst>
      <p:ext uri="{BB962C8B-B14F-4D97-AF65-F5344CB8AC3E}">
        <p14:creationId xmlns:p14="http://schemas.microsoft.com/office/powerpoint/2010/main" val="238119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9918-12D0-4711-B252-90C3D2FC128C}"/>
              </a:ext>
            </a:extLst>
          </p:cNvPr>
          <p:cNvSpPr>
            <a:spLocks noGrp="1"/>
          </p:cNvSpPr>
          <p:nvPr>
            <p:ph type="title"/>
          </p:nvPr>
        </p:nvSpPr>
        <p:spPr>
          <a:xfrm>
            <a:off x="209550" y="152400"/>
            <a:ext cx="8680450" cy="1219200"/>
          </a:xfrm>
        </p:spPr>
        <p:txBody>
          <a:bodyPr anchor="ctr">
            <a:normAutofit/>
          </a:bodyPr>
          <a:lstStyle/>
          <a:p>
            <a:r>
              <a:rPr lang="en-US" dirty="0"/>
              <a:t>It’s the Little Things…</a:t>
            </a:r>
          </a:p>
        </p:txBody>
      </p:sp>
      <p:sp>
        <p:nvSpPr>
          <p:cNvPr id="3" name="Content Placeholder 2">
            <a:extLst>
              <a:ext uri="{FF2B5EF4-FFF2-40B4-BE49-F238E27FC236}">
                <a16:creationId xmlns:a16="http://schemas.microsoft.com/office/drawing/2014/main" id="{13A7FB8C-78CF-40A7-8608-BFBFE8FE2BA5}"/>
              </a:ext>
            </a:extLst>
          </p:cNvPr>
          <p:cNvSpPr>
            <a:spLocks noGrp="1"/>
          </p:cNvSpPr>
          <p:nvPr>
            <p:ph sz="half" idx="1"/>
          </p:nvPr>
        </p:nvSpPr>
        <p:spPr>
          <a:xfrm>
            <a:off x="457200" y="1600200"/>
            <a:ext cx="4038600" cy="4525963"/>
          </a:xfrm>
        </p:spPr>
        <p:txBody>
          <a:bodyPr>
            <a:normAutofit/>
          </a:bodyPr>
          <a:lstStyle/>
          <a:p>
            <a:pPr marL="0" indent="0">
              <a:buNone/>
            </a:pPr>
            <a:endParaRPr lang="en-US" i="1" dirty="0"/>
          </a:p>
          <a:p>
            <a:pPr marL="0" indent="0">
              <a:buNone/>
            </a:pPr>
            <a:r>
              <a:rPr lang="en-US" i="1" dirty="0"/>
              <a:t>“It’s the little things that make the big things possible.  Only close attention to the fine details of any operation makes the operation first class.”</a:t>
            </a:r>
          </a:p>
          <a:p>
            <a:pPr marL="0" indent="0">
              <a:buNone/>
            </a:pPr>
            <a:r>
              <a:rPr lang="en-US" i="1" dirty="0"/>
              <a:t>J.W. Marriott </a:t>
            </a:r>
          </a:p>
        </p:txBody>
      </p:sp>
      <p:pic>
        <p:nvPicPr>
          <p:cNvPr id="4098" name="Picture 2" descr="16 JW Marriott Hotels PNG cliparts for free download | UIHere">
            <a:extLst>
              <a:ext uri="{FF2B5EF4-FFF2-40B4-BE49-F238E27FC236}">
                <a16:creationId xmlns:a16="http://schemas.microsoft.com/office/drawing/2014/main" id="{4728CD82-1FAA-475D-B905-41CC1F4819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472108"/>
            <a:ext cx="4038600" cy="2782146"/>
          </a:xfrm>
          <a:prstGeom prst="rect">
            <a:avLst/>
          </a:prstGeom>
          <a:solidFill>
            <a:srgbClr val="FFFFFF"/>
          </a:solidFill>
        </p:spPr>
      </p:pic>
      <p:sp>
        <p:nvSpPr>
          <p:cNvPr id="4" name="Date Placeholder 3">
            <a:extLst>
              <a:ext uri="{FF2B5EF4-FFF2-40B4-BE49-F238E27FC236}">
                <a16:creationId xmlns:a16="http://schemas.microsoft.com/office/drawing/2014/main" id="{DE7976BA-6FE4-4C75-ACD9-9B09E30CDF3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4A72D69C-1FA3-4D7A-B026-77780D85EF8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33</a:t>
            </a:fld>
            <a:endParaRPr lang="en-US" dirty="0"/>
          </a:p>
        </p:txBody>
      </p:sp>
    </p:spTree>
    <p:extLst>
      <p:ext uri="{BB962C8B-B14F-4D97-AF65-F5344CB8AC3E}">
        <p14:creationId xmlns:p14="http://schemas.microsoft.com/office/powerpoint/2010/main" val="1392042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53A-F3B6-4611-AC87-66DBC577F2B3}"/>
              </a:ext>
            </a:extLst>
          </p:cNvPr>
          <p:cNvSpPr>
            <a:spLocks noGrp="1"/>
          </p:cNvSpPr>
          <p:nvPr>
            <p:ph type="title"/>
          </p:nvPr>
        </p:nvSpPr>
        <p:spPr>
          <a:xfrm>
            <a:off x="209550" y="152400"/>
            <a:ext cx="8680450" cy="1219200"/>
          </a:xfrm>
        </p:spPr>
        <p:txBody>
          <a:bodyPr anchor="ctr">
            <a:normAutofit/>
          </a:bodyPr>
          <a:lstStyle/>
          <a:p>
            <a:r>
              <a:rPr lang="en-US" dirty="0"/>
              <a:t>The Happiest Place on Earth…</a:t>
            </a:r>
          </a:p>
        </p:txBody>
      </p:sp>
      <p:pic>
        <p:nvPicPr>
          <p:cNvPr id="6" name="Picture 2">
            <a:extLst>
              <a:ext uri="{FF2B5EF4-FFF2-40B4-BE49-F238E27FC236}">
                <a16:creationId xmlns:a16="http://schemas.microsoft.com/office/drawing/2014/main" id="{404B0ADA-1B10-4B40-BE8B-DE2AFF6BC2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457200" y="2446658"/>
            <a:ext cx="4038600" cy="2833047"/>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CE745B61-D771-492E-9132-EA97C6371690}"/>
              </a:ext>
            </a:extLst>
          </p:cNvPr>
          <p:cNvSpPr>
            <a:spLocks noGrp="1"/>
          </p:cNvSpPr>
          <p:nvPr>
            <p:ph sz="half" idx="2"/>
          </p:nvPr>
        </p:nvSpPr>
        <p:spPr>
          <a:xfrm>
            <a:off x="4851400" y="2633133"/>
            <a:ext cx="4038600" cy="4525963"/>
          </a:xfrm>
        </p:spPr>
        <p:txBody>
          <a:bodyPr>
            <a:normAutofit/>
          </a:bodyPr>
          <a:lstStyle/>
          <a:p>
            <a:pPr marL="0" indent="0">
              <a:buNone/>
            </a:pPr>
            <a:r>
              <a:rPr lang="en-US" i="1" dirty="0"/>
              <a:t>“Do what you do so well that they will want to come back again and bring their friends!”</a:t>
            </a:r>
          </a:p>
          <a:p>
            <a:pPr marL="0" indent="0" algn="r">
              <a:buNone/>
            </a:pPr>
            <a:r>
              <a:rPr lang="en-US" i="1" dirty="0"/>
              <a:t>Walt Disney</a:t>
            </a:r>
          </a:p>
          <a:p>
            <a:pPr marL="0" indent="0">
              <a:buNone/>
            </a:pPr>
            <a:endParaRPr lang="en-US" i="1" dirty="0"/>
          </a:p>
        </p:txBody>
      </p:sp>
      <p:sp>
        <p:nvSpPr>
          <p:cNvPr id="4" name="Date Placeholder 3">
            <a:extLst>
              <a:ext uri="{FF2B5EF4-FFF2-40B4-BE49-F238E27FC236}">
                <a16:creationId xmlns:a16="http://schemas.microsoft.com/office/drawing/2014/main" id="{27529A46-7249-4476-A812-E7A9B67F4026}"/>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150C2C8D-63FA-40DB-BAC1-CF075BC1325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34</a:t>
            </a:fld>
            <a:endParaRPr lang="en-US" dirty="0"/>
          </a:p>
        </p:txBody>
      </p:sp>
    </p:spTree>
    <p:extLst>
      <p:ext uri="{BB962C8B-B14F-4D97-AF65-F5344CB8AC3E}">
        <p14:creationId xmlns:p14="http://schemas.microsoft.com/office/powerpoint/2010/main" val="384227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A Crash Course on Customer Service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lnSpcReduction="10000"/>
          </a:bodyPr>
          <a:lstStyle/>
          <a:p>
            <a:r>
              <a:rPr lang="en-US" dirty="0"/>
              <a:t>I apologize for our mistake.</a:t>
            </a:r>
          </a:p>
          <a:p>
            <a:r>
              <a:rPr lang="en-US" dirty="0"/>
              <a:t>I’m not sure but I will find out.</a:t>
            </a:r>
          </a:p>
          <a:p>
            <a:r>
              <a:rPr lang="en-US" dirty="0"/>
              <a:t>Please.</a:t>
            </a:r>
          </a:p>
          <a:p>
            <a:r>
              <a:rPr lang="en-US" dirty="0"/>
              <a:t>Thank you.</a:t>
            </a:r>
          </a:p>
          <a:p>
            <a:r>
              <a:rPr lang="en-US" dirty="0"/>
              <a:t>I appreciate …</a:t>
            </a:r>
          </a:p>
          <a:p>
            <a:pPr>
              <a:buFont typeface="Wingdings" panose="05000000000000000000" pitchFamily="2" charset="2"/>
              <a:buChar char="§"/>
            </a:pPr>
            <a:r>
              <a:rPr lang="en-US" dirty="0"/>
              <a:t>How is it best for me to assist you?</a:t>
            </a:r>
          </a:p>
          <a:p>
            <a:pPr>
              <a:buFont typeface="Wingdings" panose="05000000000000000000" pitchFamily="2" charset="2"/>
              <a:buChar char="§"/>
            </a:pPr>
            <a:r>
              <a:rPr lang="en-US" dirty="0"/>
              <a:t>I can take care of that for you.</a:t>
            </a:r>
          </a:p>
          <a:p>
            <a:pPr>
              <a:buFont typeface="Wingdings" panose="05000000000000000000" pitchFamily="2" charset="2"/>
              <a:buChar char="§"/>
            </a:pPr>
            <a:r>
              <a:rPr lang="en-US" dirty="0"/>
              <a:t>Have a good rest of your day.</a:t>
            </a:r>
          </a:p>
          <a:p>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a:t>www.nadtc.org</a:t>
            </a:r>
            <a:endParaRPr lang="en-US" dirty="0"/>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35</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DCEB3F5C-57E9-4124-94B2-87B361FBC3D3}"/>
              </a:ext>
            </a:extLst>
          </p:cNvPr>
          <p:cNvPicPr>
            <a:picLocks noChangeAspect="1"/>
          </p:cNvPicPr>
          <p:nvPr/>
        </p:nvPicPr>
        <p:blipFill>
          <a:blip r:embed="rId2"/>
          <a:stretch>
            <a:fillRect/>
          </a:stretch>
        </p:blipFill>
        <p:spPr>
          <a:xfrm>
            <a:off x="6348412" y="2207153"/>
            <a:ext cx="2543175" cy="1800225"/>
          </a:xfrm>
          <a:prstGeom prst="rect">
            <a:avLst/>
          </a:prstGeom>
        </p:spPr>
      </p:pic>
    </p:spTree>
    <p:extLst>
      <p:ext uri="{BB962C8B-B14F-4D97-AF65-F5344CB8AC3E}">
        <p14:creationId xmlns:p14="http://schemas.microsoft.com/office/powerpoint/2010/main" val="45446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FC83-5037-47A6-A5E4-93B55E24F917}"/>
              </a:ext>
            </a:extLst>
          </p:cNvPr>
          <p:cNvSpPr>
            <a:spLocks noGrp="1"/>
          </p:cNvSpPr>
          <p:nvPr>
            <p:ph type="title"/>
          </p:nvPr>
        </p:nvSpPr>
        <p:spPr>
          <a:xfrm>
            <a:off x="209550" y="152400"/>
            <a:ext cx="8680450" cy="1219200"/>
          </a:xfrm>
        </p:spPr>
        <p:txBody>
          <a:bodyPr anchor="ctr">
            <a:normAutofit/>
          </a:bodyPr>
          <a:lstStyle/>
          <a:p>
            <a:r>
              <a:rPr lang="en-US" dirty="0"/>
              <a:t>Ask Yourself….?</a:t>
            </a:r>
          </a:p>
        </p:txBody>
      </p:sp>
      <p:sp>
        <p:nvSpPr>
          <p:cNvPr id="3" name="Content Placeholder 2">
            <a:extLst>
              <a:ext uri="{FF2B5EF4-FFF2-40B4-BE49-F238E27FC236}">
                <a16:creationId xmlns:a16="http://schemas.microsoft.com/office/drawing/2014/main" id="{36E40F34-41B1-494B-B876-945BC6483F3F}"/>
              </a:ext>
            </a:extLst>
          </p:cNvPr>
          <p:cNvSpPr>
            <a:spLocks noGrp="1"/>
          </p:cNvSpPr>
          <p:nvPr>
            <p:ph sz="half" idx="1"/>
          </p:nvPr>
        </p:nvSpPr>
        <p:spPr>
          <a:xfrm>
            <a:off x="457200" y="1600200"/>
            <a:ext cx="4038600" cy="4525963"/>
          </a:xfrm>
        </p:spPr>
        <p:txBody>
          <a:bodyPr>
            <a:normAutofit/>
          </a:bodyPr>
          <a:lstStyle/>
          <a:p>
            <a:endParaRPr lang="en-US" dirty="0"/>
          </a:p>
          <a:p>
            <a:endParaRPr lang="en-US" dirty="0"/>
          </a:p>
          <a:p>
            <a:pPr marL="0" indent="0">
              <a:buNone/>
            </a:pPr>
            <a:r>
              <a:rPr lang="en-US" dirty="0"/>
              <a:t>If customer service were a competitive event, where would you be in the rankings?</a:t>
            </a:r>
          </a:p>
        </p:txBody>
      </p:sp>
      <p:pic>
        <p:nvPicPr>
          <p:cNvPr id="5122" name="Picture 2">
            <a:extLst>
              <a:ext uri="{FF2B5EF4-FFF2-40B4-BE49-F238E27FC236}">
                <a16:creationId xmlns:a16="http://schemas.microsoft.com/office/drawing/2014/main" id="{042E647D-792B-4D19-B847-9CCBEF6D96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704299"/>
            <a:ext cx="4038600" cy="4317765"/>
          </a:xfrm>
          <a:prstGeom prst="rect">
            <a:avLst/>
          </a:prstGeom>
          <a:solidFill>
            <a:srgbClr val="FFFFFF"/>
          </a:solidFill>
        </p:spPr>
      </p:pic>
      <p:sp>
        <p:nvSpPr>
          <p:cNvPr id="4" name="Date Placeholder 3">
            <a:extLst>
              <a:ext uri="{FF2B5EF4-FFF2-40B4-BE49-F238E27FC236}">
                <a16:creationId xmlns:a16="http://schemas.microsoft.com/office/drawing/2014/main" id="{F1B779C4-D5AC-47A3-A1B6-CFAEB5F01FBF}"/>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C7F8486D-0BB9-4F25-B290-0850518D9AF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36</a:t>
            </a:fld>
            <a:endParaRPr lang="en-US" dirty="0"/>
          </a:p>
        </p:txBody>
      </p:sp>
    </p:spTree>
    <p:extLst>
      <p:ext uri="{BB962C8B-B14F-4D97-AF65-F5344CB8AC3E}">
        <p14:creationId xmlns:p14="http://schemas.microsoft.com/office/powerpoint/2010/main" val="104838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A129-E5BC-4C72-9B8D-6593D07DDA20}"/>
              </a:ext>
            </a:extLst>
          </p:cNvPr>
          <p:cNvSpPr>
            <a:spLocks noGrp="1"/>
          </p:cNvSpPr>
          <p:nvPr>
            <p:ph type="title"/>
          </p:nvPr>
        </p:nvSpPr>
        <p:spPr/>
        <p:txBody>
          <a:bodyPr/>
          <a:lstStyle/>
          <a:p>
            <a:r>
              <a:rPr lang="en-US" dirty="0"/>
              <a:t>Transit Acronyms….HUGS!</a:t>
            </a:r>
          </a:p>
        </p:txBody>
      </p:sp>
      <p:sp>
        <p:nvSpPr>
          <p:cNvPr id="3" name="Content Placeholder 2">
            <a:extLst>
              <a:ext uri="{FF2B5EF4-FFF2-40B4-BE49-F238E27FC236}">
                <a16:creationId xmlns:a16="http://schemas.microsoft.com/office/drawing/2014/main" id="{11C5E585-06B2-4DAD-B0EF-3A44088FC13F}"/>
              </a:ext>
            </a:extLst>
          </p:cNvPr>
          <p:cNvSpPr>
            <a:spLocks noGrp="1"/>
          </p:cNvSpPr>
          <p:nvPr>
            <p:ph idx="1"/>
          </p:nvPr>
        </p:nvSpPr>
        <p:spPr/>
        <p:txBody>
          <a:bodyPr>
            <a:normAutofit lnSpcReduction="10000"/>
          </a:bodyPr>
          <a:lstStyle/>
          <a:p>
            <a:pPr marL="0" indent="0" algn="ctr">
              <a:buNone/>
            </a:pPr>
            <a:r>
              <a:rPr lang="en-US" b="1" dirty="0">
                <a:solidFill>
                  <a:srgbClr val="C00000"/>
                </a:solidFill>
              </a:rPr>
              <a:t>Have you H.U.G.G.E.D. a customer lately?</a:t>
            </a:r>
          </a:p>
          <a:p>
            <a:pPr marL="0" indent="0">
              <a:buNone/>
            </a:pPr>
            <a:r>
              <a:rPr lang="en-US" sz="2800" b="1" dirty="0">
                <a:solidFill>
                  <a:srgbClr val="C00000"/>
                </a:solidFill>
              </a:rPr>
              <a:t>H</a:t>
            </a:r>
            <a:r>
              <a:rPr lang="en-US" sz="2800" dirty="0"/>
              <a:t>elped your customer beyond normal expectations?</a:t>
            </a:r>
          </a:p>
          <a:p>
            <a:pPr marL="0" indent="0">
              <a:buNone/>
            </a:pPr>
            <a:r>
              <a:rPr lang="en-US" sz="2800" b="1" dirty="0">
                <a:solidFill>
                  <a:srgbClr val="C00000"/>
                </a:solidFill>
              </a:rPr>
              <a:t>U</a:t>
            </a:r>
            <a:r>
              <a:rPr lang="en-US" sz="2800" dirty="0"/>
              <a:t>nderstood the nature of the customer’s needs?</a:t>
            </a:r>
          </a:p>
          <a:p>
            <a:pPr marL="0" indent="0">
              <a:buNone/>
            </a:pPr>
            <a:r>
              <a:rPr lang="en-US" sz="2800" b="1" dirty="0">
                <a:solidFill>
                  <a:srgbClr val="C00000"/>
                </a:solidFill>
              </a:rPr>
              <a:t>G</a:t>
            </a:r>
            <a:r>
              <a:rPr lang="en-US" sz="2800" dirty="0"/>
              <a:t>athered critical information by exploring the customer’s situation?</a:t>
            </a:r>
          </a:p>
          <a:p>
            <a:pPr marL="0" indent="0">
              <a:buNone/>
            </a:pPr>
            <a:r>
              <a:rPr lang="en-US" sz="2800" b="1" dirty="0">
                <a:solidFill>
                  <a:srgbClr val="C00000"/>
                </a:solidFill>
              </a:rPr>
              <a:t>G</a:t>
            </a:r>
            <a:r>
              <a:rPr lang="en-US" sz="2800" dirty="0"/>
              <a:t>iven the customer a chance to talk while you listen?</a:t>
            </a:r>
          </a:p>
          <a:p>
            <a:pPr marL="0" indent="0">
              <a:buNone/>
            </a:pPr>
            <a:r>
              <a:rPr lang="en-US" sz="2800" b="1" dirty="0">
                <a:solidFill>
                  <a:srgbClr val="C00000"/>
                </a:solidFill>
              </a:rPr>
              <a:t>E</a:t>
            </a:r>
            <a:r>
              <a:rPr lang="en-US" sz="2800" dirty="0"/>
              <a:t>mpathized with the customer’s position if there was a problem or unique circumstance?</a:t>
            </a:r>
          </a:p>
          <a:p>
            <a:pPr marL="0" indent="0">
              <a:buNone/>
            </a:pPr>
            <a:r>
              <a:rPr lang="en-US" sz="2800" b="1" dirty="0">
                <a:solidFill>
                  <a:srgbClr val="C00000"/>
                </a:solidFill>
              </a:rPr>
              <a:t>D</a:t>
            </a:r>
            <a:r>
              <a:rPr lang="en-US" sz="2800" dirty="0"/>
              <a:t>eveloped a trusting relationship so your customer wants to return? </a:t>
            </a:r>
          </a:p>
        </p:txBody>
      </p:sp>
      <p:sp>
        <p:nvSpPr>
          <p:cNvPr id="4" name="Date Placeholder 3">
            <a:extLst>
              <a:ext uri="{FF2B5EF4-FFF2-40B4-BE49-F238E27FC236}">
                <a16:creationId xmlns:a16="http://schemas.microsoft.com/office/drawing/2014/main" id="{31B039F9-E4F0-44CD-A30D-292489F983F5}"/>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A04C4CD5-4658-4CCE-98B6-3611C9943886}"/>
              </a:ext>
            </a:extLst>
          </p:cNvPr>
          <p:cNvSpPr>
            <a:spLocks noGrp="1"/>
          </p:cNvSpPr>
          <p:nvPr>
            <p:ph type="sldNum" sz="quarter" idx="12"/>
          </p:nvPr>
        </p:nvSpPr>
        <p:spPr/>
        <p:txBody>
          <a:bodyPr/>
          <a:lstStyle/>
          <a:p>
            <a:fld id="{DC9B146A-FD92-B942-A117-1CDF038C25F3}" type="slidenum">
              <a:rPr lang="en-US" smtClean="0"/>
              <a:t>37</a:t>
            </a:fld>
            <a:endParaRPr lang="en-US" dirty="0"/>
          </a:p>
        </p:txBody>
      </p:sp>
    </p:spTree>
    <p:extLst>
      <p:ext uri="{BB962C8B-B14F-4D97-AF65-F5344CB8AC3E}">
        <p14:creationId xmlns:p14="http://schemas.microsoft.com/office/powerpoint/2010/main" val="2933542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Viewing from the Outside In: Observe</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r>
              <a:rPr lang="en-US" sz="2800" dirty="0"/>
              <a:t>What do people who ride the bus worry about?</a:t>
            </a:r>
          </a:p>
          <a:p>
            <a:pPr marL="0" indent="0">
              <a:buNone/>
            </a:pPr>
            <a:endParaRPr lang="en-US" sz="800" dirty="0"/>
          </a:p>
          <a:p>
            <a:r>
              <a:rPr lang="en-US" sz="2800" dirty="0"/>
              <a:t> How can you help alleviate their concerns?</a:t>
            </a:r>
          </a:p>
          <a:p>
            <a:pPr marL="0" indent="0">
              <a:buNone/>
            </a:pPr>
            <a:endParaRPr lang="en-US" sz="800" dirty="0"/>
          </a:p>
          <a:p>
            <a:r>
              <a:rPr lang="en-US" sz="2800" dirty="0"/>
              <a:t>What don’t they know about riding the bus?</a:t>
            </a:r>
          </a:p>
          <a:p>
            <a:pPr marL="0" indent="0">
              <a:buNone/>
            </a:pPr>
            <a:endParaRPr lang="en-US" sz="800" dirty="0"/>
          </a:p>
          <a:p>
            <a:r>
              <a:rPr lang="en-US" sz="2800" dirty="0"/>
              <a:t>What do they need to know?</a:t>
            </a:r>
          </a:p>
          <a:p>
            <a:pPr marL="0" indent="0">
              <a:buNone/>
            </a:pPr>
            <a:endParaRPr lang="en-US" sz="800" dirty="0"/>
          </a:p>
          <a:p>
            <a:r>
              <a:rPr lang="en-US" sz="2800" dirty="0"/>
              <a:t>What can we improve to make it better for all?</a:t>
            </a:r>
          </a:p>
          <a:p>
            <a:pPr marL="0" indent="0">
              <a:buNone/>
            </a:pPr>
            <a:endParaRPr lang="en-US" sz="800" dirty="0"/>
          </a:p>
          <a:p>
            <a:r>
              <a:rPr lang="en-US" sz="2800" b="1" dirty="0">
                <a:solidFill>
                  <a:srgbClr val="C00000"/>
                </a:solidFill>
              </a:rPr>
              <a:t>Do the rules change driver to driver?</a:t>
            </a:r>
          </a:p>
          <a:p>
            <a:pPr marL="0" indent="0">
              <a:buNone/>
            </a:pPr>
            <a:endParaRPr lang="en-US" sz="800" dirty="0"/>
          </a:p>
          <a:p>
            <a:pPr marL="0" indent="0">
              <a:buNone/>
            </a:pPr>
            <a:endParaRPr lang="en-US" sz="800" dirty="0"/>
          </a:p>
          <a:p>
            <a:pPr marL="0" indent="0">
              <a:buNone/>
            </a:pPr>
            <a:endParaRPr lang="en-US" sz="800" dirty="0"/>
          </a:p>
          <a:p>
            <a:endParaRPr lang="en-US"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38</a:t>
            </a:fld>
            <a:endParaRPr lang="en-US" dirty="0"/>
          </a:p>
        </p:txBody>
      </p:sp>
    </p:spTree>
    <p:extLst>
      <p:ext uri="{BB962C8B-B14F-4D97-AF65-F5344CB8AC3E}">
        <p14:creationId xmlns:p14="http://schemas.microsoft.com/office/powerpoint/2010/main" val="4120988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8B89-5DB4-45FE-AA14-669001966E05}"/>
              </a:ext>
            </a:extLst>
          </p:cNvPr>
          <p:cNvSpPr>
            <a:spLocks noGrp="1"/>
          </p:cNvSpPr>
          <p:nvPr>
            <p:ph type="title"/>
          </p:nvPr>
        </p:nvSpPr>
        <p:spPr/>
        <p:txBody>
          <a:bodyPr>
            <a:normAutofit fontScale="90000"/>
          </a:bodyPr>
          <a:lstStyle/>
          <a:p>
            <a:r>
              <a:rPr lang="en-US" dirty="0"/>
              <a:t>(</a:t>
            </a:r>
            <a:r>
              <a:rPr lang="en-US" u="sng" dirty="0"/>
              <a:t>Your transit agency</a:t>
            </a:r>
            <a:r>
              <a:rPr lang="en-US" dirty="0"/>
              <a:t>) Believes in HUGGS</a:t>
            </a:r>
          </a:p>
        </p:txBody>
      </p:sp>
      <p:sp>
        <p:nvSpPr>
          <p:cNvPr id="3" name="Content Placeholder 2">
            <a:extLst>
              <a:ext uri="{FF2B5EF4-FFF2-40B4-BE49-F238E27FC236}">
                <a16:creationId xmlns:a16="http://schemas.microsoft.com/office/drawing/2014/main" id="{A1D68B56-67C4-4B83-9A0E-8353BE0CC5FA}"/>
              </a:ext>
            </a:extLst>
          </p:cNvPr>
          <p:cNvSpPr>
            <a:spLocks noGrp="1"/>
          </p:cNvSpPr>
          <p:nvPr>
            <p:ph idx="1"/>
          </p:nvPr>
        </p:nvSpPr>
        <p:spPr/>
        <p:txBody>
          <a:bodyPr/>
          <a:lstStyle/>
          <a:p>
            <a:pPr marL="0" indent="0">
              <a:buNone/>
            </a:pPr>
            <a:r>
              <a:rPr lang="en-US" dirty="0"/>
              <a:t>Motto:</a:t>
            </a:r>
          </a:p>
          <a:p>
            <a:pPr marL="0" indent="0">
              <a:buNone/>
            </a:pPr>
            <a:r>
              <a:rPr lang="en-US" b="1" dirty="0">
                <a:solidFill>
                  <a:srgbClr val="C00000"/>
                </a:solidFill>
              </a:rPr>
              <a:t>Help</a:t>
            </a:r>
          </a:p>
          <a:p>
            <a:pPr marL="0" indent="0">
              <a:buNone/>
            </a:pPr>
            <a:r>
              <a:rPr lang="en-US" b="1" dirty="0">
                <a:solidFill>
                  <a:srgbClr val="C00000"/>
                </a:solidFill>
              </a:rPr>
              <a:t>Us</a:t>
            </a:r>
          </a:p>
          <a:p>
            <a:pPr marL="0" indent="0">
              <a:buNone/>
            </a:pPr>
            <a:r>
              <a:rPr lang="en-US" b="1" dirty="0">
                <a:solidFill>
                  <a:srgbClr val="C00000"/>
                </a:solidFill>
              </a:rPr>
              <a:t>Give (Great!)</a:t>
            </a:r>
          </a:p>
          <a:p>
            <a:pPr marL="0" indent="0">
              <a:buNone/>
            </a:pPr>
            <a:r>
              <a:rPr lang="en-US" b="1" dirty="0">
                <a:solidFill>
                  <a:srgbClr val="C00000"/>
                </a:solidFill>
              </a:rPr>
              <a:t>Service!</a:t>
            </a:r>
          </a:p>
        </p:txBody>
      </p:sp>
      <p:sp>
        <p:nvSpPr>
          <p:cNvPr id="4" name="Date Placeholder 3">
            <a:extLst>
              <a:ext uri="{FF2B5EF4-FFF2-40B4-BE49-F238E27FC236}">
                <a16:creationId xmlns:a16="http://schemas.microsoft.com/office/drawing/2014/main" id="{874A27CB-62D2-46FD-95D6-B19771ED6BD1}"/>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6BACF344-FF4E-4667-917F-5DFA10333C7D}"/>
              </a:ext>
            </a:extLst>
          </p:cNvPr>
          <p:cNvSpPr>
            <a:spLocks noGrp="1"/>
          </p:cNvSpPr>
          <p:nvPr>
            <p:ph type="sldNum" sz="quarter" idx="12"/>
          </p:nvPr>
        </p:nvSpPr>
        <p:spPr/>
        <p:txBody>
          <a:bodyPr/>
          <a:lstStyle/>
          <a:p>
            <a:fld id="{DC9B146A-FD92-B942-A117-1CDF038C25F3}" type="slidenum">
              <a:rPr lang="en-US" smtClean="0"/>
              <a:t>39</a:t>
            </a:fld>
            <a:endParaRPr lang="en-US" dirty="0"/>
          </a:p>
        </p:txBody>
      </p:sp>
      <p:pic>
        <p:nvPicPr>
          <p:cNvPr id="6" name="Picture 2">
            <a:extLst>
              <a:ext uri="{FF2B5EF4-FFF2-40B4-BE49-F238E27FC236}">
                <a16:creationId xmlns:a16="http://schemas.microsoft.com/office/drawing/2014/main" id="{74212921-8D86-4807-910C-D3BD78992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198" b="8661"/>
          <a:stretch>
            <a:fillRect/>
          </a:stretch>
        </p:blipFill>
        <p:spPr bwMode="auto">
          <a:xfrm>
            <a:off x="2830496" y="1858964"/>
            <a:ext cx="3722704"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90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and Procedures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Are the backbone of your agency’s operations</a:t>
            </a:r>
          </a:p>
          <a:p>
            <a:pPr>
              <a:buFont typeface="Arial" panose="020B0604020202020204" pitchFamily="34" charset="0"/>
              <a:buChar char="•"/>
            </a:pPr>
            <a:r>
              <a:rPr lang="en-US" dirty="0"/>
              <a:t>Help determine appropriate actions &amp; reactions </a:t>
            </a:r>
          </a:p>
          <a:p>
            <a:pPr>
              <a:buFont typeface="Arial" panose="020B0604020202020204" pitchFamily="34" charset="0"/>
              <a:buChar char="•"/>
            </a:pPr>
            <a:r>
              <a:rPr lang="en-US" dirty="0"/>
              <a:t>Establish a consistent level of service &amp; treatment of passengers </a:t>
            </a:r>
          </a:p>
          <a:p>
            <a:pPr>
              <a:buFont typeface="Arial" panose="020B0604020202020204" pitchFamily="34" charset="0"/>
              <a:buChar char="•"/>
            </a:pPr>
            <a:r>
              <a:rPr lang="en-US" dirty="0"/>
              <a:t>Support your agency’s vision &amp; mission</a:t>
            </a:r>
          </a:p>
          <a:p>
            <a:pPr>
              <a:buFont typeface="Arial" panose="020B0604020202020204" pitchFamily="34" charset="0"/>
              <a:buChar char="•"/>
            </a:pPr>
            <a:r>
              <a:rPr lang="en-US" dirty="0"/>
              <a:t>Are a reference for decision making</a:t>
            </a:r>
          </a:p>
          <a:p>
            <a:pPr>
              <a:buFont typeface="Arial" panose="020B0604020202020204" pitchFamily="34" charset="0"/>
              <a:buChar char="•"/>
            </a:pPr>
            <a:r>
              <a:rPr lang="en-US" dirty="0"/>
              <a:t>Protect your staff, volunteers &amp; riders</a:t>
            </a:r>
          </a:p>
        </p:txBody>
      </p:sp>
      <p:sp>
        <p:nvSpPr>
          <p:cNvPr id="4" name="Slide Number Placeholder 3"/>
          <p:cNvSpPr>
            <a:spLocks noGrp="1"/>
          </p:cNvSpPr>
          <p:nvPr>
            <p:ph type="sldNum" sz="quarter" idx="12"/>
          </p:nvPr>
        </p:nvSpPr>
        <p:spPr/>
        <p:txBody>
          <a:bodyPr/>
          <a:lstStyle/>
          <a:p>
            <a:fld id="{2EF00467-2C26-C343-9763-9BDDADED9A2F}" type="slidenum">
              <a:rPr lang="en-US" smtClean="0"/>
              <a:pPr/>
              <a:t>4</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4" t="-10448" r="9163" b="10448"/>
          <a:stretch/>
        </p:blipFill>
        <p:spPr bwMode="auto">
          <a:xfrm rot="480000">
            <a:off x="7415367" y="3842386"/>
            <a:ext cx="1597482" cy="199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91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normAutofit fontScale="90000"/>
          </a:bodyPr>
          <a:lstStyle/>
          <a:p>
            <a:r>
              <a:rPr lang="en-US" dirty="0"/>
              <a:t>Customer Service vs. Policies &amp; Procedures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a:bodyPr>
          <a:lstStyle/>
          <a:p>
            <a:pPr marL="0" indent="0">
              <a:buNone/>
            </a:pPr>
            <a:r>
              <a:rPr lang="en-US" dirty="0"/>
              <a:t>What does customer service have to do with Policies and Procedures?</a:t>
            </a:r>
          </a:p>
          <a:p>
            <a:pPr marL="0" indent="0">
              <a:buNone/>
            </a:pPr>
            <a:endParaRPr lang="en-US" sz="1600" dirty="0"/>
          </a:p>
          <a:p>
            <a:pPr marL="0" indent="0" algn="ctr">
              <a:buNone/>
            </a:pPr>
            <a:r>
              <a:rPr lang="en-US" sz="4000" b="1" dirty="0">
                <a:solidFill>
                  <a:srgbClr val="C00000"/>
                </a:solidFill>
              </a:rPr>
              <a:t>EVERYTHING!</a:t>
            </a:r>
          </a:p>
          <a:p>
            <a:pPr marL="0" indent="0" algn="ctr">
              <a:buNone/>
            </a:pPr>
            <a:endParaRPr lang="en-US" sz="1600" b="1" dirty="0">
              <a:solidFill>
                <a:srgbClr val="C00000"/>
              </a:solidFill>
            </a:endParaRPr>
          </a:p>
          <a:p>
            <a:pPr marL="0" indent="0">
              <a:buNone/>
            </a:pPr>
            <a:r>
              <a:rPr lang="en-US" sz="2800" b="1" dirty="0"/>
              <a:t>You</a:t>
            </a:r>
            <a:r>
              <a:rPr lang="en-US" sz="2800" dirty="0">
                <a:solidFill>
                  <a:srgbClr val="C00000"/>
                </a:solidFill>
              </a:rPr>
              <a:t> are </a:t>
            </a:r>
            <a:r>
              <a:rPr lang="en-US" sz="2800" b="1" dirty="0"/>
              <a:t>responsible</a:t>
            </a:r>
            <a:r>
              <a:rPr lang="en-US" sz="2800" dirty="0">
                <a:solidFill>
                  <a:srgbClr val="C00000"/>
                </a:solidFill>
              </a:rPr>
              <a:t> for </a:t>
            </a:r>
            <a:r>
              <a:rPr lang="en-US" sz="2800" b="1" dirty="0"/>
              <a:t>knowing</a:t>
            </a:r>
            <a:r>
              <a:rPr lang="en-US" sz="2800" dirty="0">
                <a:solidFill>
                  <a:srgbClr val="C00000"/>
                </a:solidFill>
              </a:rPr>
              <a:t> the Policies and </a:t>
            </a:r>
            <a:r>
              <a:rPr lang="en-US" sz="2800" b="1" dirty="0"/>
              <a:t>implementing</a:t>
            </a:r>
            <a:r>
              <a:rPr lang="en-US" sz="2800" dirty="0">
                <a:solidFill>
                  <a:srgbClr val="C00000"/>
                </a:solidFill>
              </a:rPr>
              <a:t> them </a:t>
            </a:r>
            <a:r>
              <a:rPr lang="en-US" sz="2800" b="1" dirty="0"/>
              <a:t>consistently</a:t>
            </a:r>
            <a:r>
              <a:rPr lang="en-US" sz="2800" dirty="0">
                <a:solidFill>
                  <a:srgbClr val="C00000"/>
                </a:solidFill>
              </a:rPr>
              <a:t> across the </a:t>
            </a:r>
            <a:r>
              <a:rPr lang="en-US" sz="2800" b="1" dirty="0"/>
              <a:t>entire agency.</a:t>
            </a:r>
            <a:r>
              <a:rPr lang="en-US" sz="2800" dirty="0">
                <a:solidFill>
                  <a:srgbClr val="C00000"/>
                </a:solidFill>
              </a:rPr>
              <a:t>  What </a:t>
            </a:r>
            <a:r>
              <a:rPr lang="en-US" sz="2800" b="1" dirty="0"/>
              <a:t>one does </a:t>
            </a:r>
            <a:r>
              <a:rPr lang="en-US" sz="2800" dirty="0">
                <a:solidFill>
                  <a:srgbClr val="C00000"/>
                </a:solidFill>
              </a:rPr>
              <a:t>for the customer…</a:t>
            </a:r>
            <a:r>
              <a:rPr lang="en-US" sz="2800" b="1" dirty="0"/>
              <a:t>everyone does</a:t>
            </a:r>
            <a:r>
              <a:rPr lang="en-US" sz="2800" dirty="0">
                <a:solidFill>
                  <a:srgbClr val="C00000"/>
                </a:solidFill>
              </a:rPr>
              <a:t> because </a:t>
            </a:r>
            <a:r>
              <a:rPr lang="en-US" sz="2800" b="1" dirty="0"/>
              <a:t>everyone follows the same procedures!</a:t>
            </a:r>
          </a:p>
          <a:p>
            <a:pPr marL="0" indent="0" algn="ctr">
              <a:buNone/>
            </a:pPr>
            <a:endParaRPr lang="en-US" sz="4000" b="1" dirty="0">
              <a:solidFill>
                <a:srgbClr val="C00000"/>
              </a:solidFill>
            </a:endParaRP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40</a:t>
            </a:fld>
            <a:endParaRPr lang="en-US" dirty="0"/>
          </a:p>
        </p:txBody>
      </p:sp>
    </p:spTree>
    <p:extLst>
      <p:ext uri="{BB962C8B-B14F-4D97-AF65-F5344CB8AC3E}">
        <p14:creationId xmlns:p14="http://schemas.microsoft.com/office/powerpoint/2010/main" val="3194223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Areas Where Conflicts Tend to Occur</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lstStyle/>
          <a:p>
            <a:pPr marL="0" indent="0">
              <a:buNone/>
            </a:pPr>
            <a:r>
              <a:rPr lang="en-US" dirty="0"/>
              <a:t>The number one area where policies and procedures tend to collide, and drivers tend to disagree on the proper way to respond is in the area of:</a:t>
            </a:r>
          </a:p>
          <a:p>
            <a:pPr marL="0" indent="0">
              <a:buNone/>
            </a:pPr>
            <a:endParaRPr lang="en-US" dirty="0"/>
          </a:p>
          <a:p>
            <a:pPr marL="0" indent="0" algn="ctr">
              <a:buNone/>
            </a:pPr>
            <a:r>
              <a:rPr lang="en-US" b="1" dirty="0"/>
              <a:t>ADA REASONABLE MODIFICATION</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41</a:t>
            </a:fld>
            <a:endParaRPr lang="en-US" dirty="0"/>
          </a:p>
        </p:txBody>
      </p:sp>
    </p:spTree>
    <p:extLst>
      <p:ext uri="{BB962C8B-B14F-4D97-AF65-F5344CB8AC3E}">
        <p14:creationId xmlns:p14="http://schemas.microsoft.com/office/powerpoint/2010/main" val="3345493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43A0-4C59-4B40-A46D-269A0153976D}"/>
              </a:ext>
            </a:extLst>
          </p:cNvPr>
          <p:cNvSpPr>
            <a:spLocks noGrp="1"/>
          </p:cNvSpPr>
          <p:nvPr>
            <p:ph type="title"/>
          </p:nvPr>
        </p:nvSpPr>
        <p:spPr/>
        <p:txBody>
          <a:bodyPr>
            <a:normAutofit/>
          </a:bodyPr>
          <a:lstStyle/>
          <a:p>
            <a:r>
              <a:rPr lang="en-US" sz="3200" dirty="0"/>
              <a:t>Reasonable Modification</a:t>
            </a:r>
          </a:p>
        </p:txBody>
      </p:sp>
      <p:sp>
        <p:nvSpPr>
          <p:cNvPr id="3" name="Content Placeholder 2">
            <a:extLst>
              <a:ext uri="{FF2B5EF4-FFF2-40B4-BE49-F238E27FC236}">
                <a16:creationId xmlns:a16="http://schemas.microsoft.com/office/drawing/2014/main" id="{A26FFB1E-26CF-4D99-AB2D-4BD32143C579}"/>
              </a:ext>
            </a:extLst>
          </p:cNvPr>
          <p:cNvSpPr>
            <a:spLocks noGrp="1"/>
          </p:cNvSpPr>
          <p:nvPr>
            <p:ph idx="1"/>
          </p:nvPr>
        </p:nvSpPr>
        <p:spPr/>
        <p:txBody>
          <a:bodyPr>
            <a:normAutofit fontScale="92500" lnSpcReduction="10000"/>
          </a:bodyPr>
          <a:lstStyle/>
          <a:p>
            <a:pPr marL="0" indent="0">
              <a:buNone/>
            </a:pPr>
            <a:r>
              <a:rPr lang="en-US" sz="3000" dirty="0"/>
              <a:t>Transit systems must modify their policies to accommodate the needs of people with disabilities unless the modified policies would result in:</a:t>
            </a:r>
          </a:p>
          <a:p>
            <a:pPr>
              <a:buFont typeface="Arial" panose="020B0604020202020204" pitchFamily="34" charset="0"/>
              <a:buChar char="•"/>
            </a:pPr>
            <a:r>
              <a:rPr lang="en-US" sz="3000" dirty="0"/>
              <a:t>an undue burden or a fundamental alteration of the transit program, service or activity</a:t>
            </a:r>
          </a:p>
          <a:p>
            <a:pPr>
              <a:buFont typeface="Arial" panose="020B0604020202020204" pitchFamily="34" charset="0"/>
              <a:buChar char="•"/>
            </a:pPr>
            <a:r>
              <a:rPr lang="en-US" sz="3000" dirty="0"/>
              <a:t>a direct threat to the health or safety of others</a:t>
            </a:r>
          </a:p>
          <a:p>
            <a:pPr>
              <a:buFont typeface="Arial" panose="020B0604020202020204" pitchFamily="34" charset="0"/>
              <a:buChar char="•"/>
            </a:pPr>
            <a:r>
              <a:rPr lang="en-US" sz="3000" dirty="0"/>
              <a:t>without the requested modification, the individual with a disability is still able to fully use the entity’s services, programs or activities for their intended purpose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99210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471C-78A3-4FB5-86FB-437E89010E6F}"/>
              </a:ext>
            </a:extLst>
          </p:cNvPr>
          <p:cNvSpPr>
            <a:spLocks noGrp="1"/>
          </p:cNvSpPr>
          <p:nvPr>
            <p:ph type="title"/>
          </p:nvPr>
        </p:nvSpPr>
        <p:spPr>
          <a:xfrm>
            <a:off x="180975" y="333375"/>
            <a:ext cx="8229600" cy="1143000"/>
          </a:xfrm>
        </p:spPr>
        <p:txBody>
          <a:bodyPr>
            <a:normAutofit/>
          </a:bodyPr>
          <a:lstStyle/>
          <a:p>
            <a:r>
              <a:rPr lang="en-US" sz="3200" dirty="0"/>
              <a:t>Additional Requirements</a:t>
            </a:r>
          </a:p>
        </p:txBody>
      </p:sp>
      <p:sp>
        <p:nvSpPr>
          <p:cNvPr id="3" name="Content Placeholder 2">
            <a:extLst>
              <a:ext uri="{FF2B5EF4-FFF2-40B4-BE49-F238E27FC236}">
                <a16:creationId xmlns:a16="http://schemas.microsoft.com/office/drawing/2014/main" id="{F1B735E8-01C6-4789-96A0-F9AE16E90ADA}"/>
              </a:ext>
            </a:extLst>
          </p:cNvPr>
          <p:cNvSpPr>
            <a:spLocks noGrp="1"/>
          </p:cNvSpPr>
          <p:nvPr>
            <p:ph idx="1"/>
          </p:nvPr>
        </p:nvSpPr>
        <p:spPr>
          <a:xfrm>
            <a:off x="238125" y="1476375"/>
            <a:ext cx="8782050" cy="5204692"/>
          </a:xfrm>
        </p:spPr>
        <p:txBody>
          <a:bodyPr>
            <a:noAutofit/>
          </a:bodyPr>
          <a:lstStyle/>
          <a:p>
            <a:pPr>
              <a:buClr>
                <a:srgbClr val="00467F"/>
              </a:buClr>
              <a:buFont typeface="Wingdings" panose="05000000000000000000" pitchFamily="2" charset="2"/>
              <a:buChar char="§"/>
            </a:pPr>
            <a:r>
              <a:rPr lang="en-US" sz="2800" dirty="0"/>
              <a:t>Information about the reasonable modification process and how to use it must be available to the public.</a:t>
            </a:r>
          </a:p>
          <a:p>
            <a:pPr>
              <a:buClr>
                <a:srgbClr val="00467F"/>
              </a:buClr>
              <a:buFont typeface="Wingdings" panose="05000000000000000000" pitchFamily="2" charset="2"/>
              <a:buChar char="§"/>
            </a:pPr>
            <a:r>
              <a:rPr lang="en-US" sz="2800" dirty="0"/>
              <a:t>The request process must be accessible.</a:t>
            </a:r>
          </a:p>
          <a:p>
            <a:pPr>
              <a:buClr>
                <a:srgbClr val="00467F"/>
              </a:buClr>
              <a:buFont typeface="Wingdings" panose="05000000000000000000" pitchFamily="2" charset="2"/>
              <a:buChar char="§"/>
            </a:pPr>
            <a:r>
              <a:rPr lang="en-US" sz="2800" b="1" dirty="0"/>
              <a:t>The process must provide for situations in which making an advanced request is not feasible</a:t>
            </a:r>
          </a:p>
          <a:p>
            <a:pPr lvl="1">
              <a:buClr>
                <a:srgbClr val="00467F"/>
              </a:buClr>
              <a:buFont typeface="Arial" panose="020B0604020202020204" pitchFamily="34" charset="0"/>
              <a:buChar char="•"/>
            </a:pPr>
            <a:r>
              <a:rPr lang="en-US" b="1" dirty="0">
                <a:solidFill>
                  <a:srgbClr val="C00000"/>
                </a:solidFill>
              </a:rPr>
              <a:t>Allowing bus drivers to make a determination</a:t>
            </a:r>
          </a:p>
          <a:p>
            <a:pPr lvl="1">
              <a:buClr>
                <a:srgbClr val="00467F"/>
              </a:buClr>
              <a:buFont typeface="Arial" panose="020B0604020202020204" pitchFamily="34" charset="0"/>
              <a:buChar char="•"/>
            </a:pPr>
            <a:r>
              <a:rPr lang="en-US" dirty="0"/>
              <a:t>Being able to contact supervisors for assistance and an on-the-spot decision</a:t>
            </a:r>
          </a:p>
          <a:p>
            <a:pPr>
              <a:buClr>
                <a:srgbClr val="00467F"/>
              </a:buClr>
              <a:buFont typeface="Wingdings" panose="05000000000000000000" pitchFamily="2" charset="2"/>
              <a:buChar char="§"/>
            </a:pPr>
            <a:r>
              <a:rPr lang="en-US" sz="2800" dirty="0"/>
              <a:t>Customers do not have to use the words “reasonable modification” when making their request.</a:t>
            </a:r>
          </a:p>
        </p:txBody>
      </p:sp>
    </p:spTree>
    <p:extLst>
      <p:ext uri="{BB962C8B-B14F-4D97-AF65-F5344CB8AC3E}">
        <p14:creationId xmlns:p14="http://schemas.microsoft.com/office/powerpoint/2010/main" val="116200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4DB4-A92A-4A9B-985C-6533DBFF08D9}"/>
              </a:ext>
            </a:extLst>
          </p:cNvPr>
          <p:cNvSpPr>
            <a:spLocks noGrp="1"/>
          </p:cNvSpPr>
          <p:nvPr>
            <p:ph type="title"/>
          </p:nvPr>
        </p:nvSpPr>
        <p:spPr/>
        <p:txBody>
          <a:bodyPr>
            <a:normAutofit/>
          </a:bodyPr>
          <a:lstStyle/>
          <a:p>
            <a:r>
              <a:rPr lang="en-US" sz="3200" dirty="0"/>
              <a:t>Do I Have to Do THAT?????</a:t>
            </a:r>
          </a:p>
        </p:txBody>
      </p:sp>
      <p:pic>
        <p:nvPicPr>
          <p:cNvPr id="7" name="Content Placeholder 6" descr="A close up of a box&#10;&#10;Description automatically generated">
            <a:extLst>
              <a:ext uri="{FF2B5EF4-FFF2-40B4-BE49-F238E27FC236}">
                <a16:creationId xmlns:a16="http://schemas.microsoft.com/office/drawing/2014/main" id="{C49EA4C4-7B64-4420-8BBF-E0D4E60A497B}"/>
              </a:ext>
            </a:extLst>
          </p:cNvPr>
          <p:cNvPicPr>
            <a:picLocks noGrp="1" noChangeAspect="1"/>
          </p:cNvPicPr>
          <p:nvPr>
            <p:ph idx="1"/>
          </p:nvPr>
        </p:nvPicPr>
        <p:blipFill>
          <a:blip r:embed="rId2"/>
          <a:stretch>
            <a:fillRect/>
          </a:stretch>
        </p:blipFill>
        <p:spPr>
          <a:xfrm>
            <a:off x="2308861" y="1745031"/>
            <a:ext cx="4244340" cy="4537728"/>
          </a:xfrm>
        </p:spPr>
      </p:pic>
      <p:sp>
        <p:nvSpPr>
          <p:cNvPr id="4" name="Date Placeholder 3">
            <a:extLst>
              <a:ext uri="{FF2B5EF4-FFF2-40B4-BE49-F238E27FC236}">
                <a16:creationId xmlns:a16="http://schemas.microsoft.com/office/drawing/2014/main" id="{EBEB2BF6-F6E3-4588-ADEE-C8ADACA2A7AC}"/>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A0D278C2-0A31-45B0-9405-548C3D38DB63}"/>
              </a:ext>
            </a:extLst>
          </p:cNvPr>
          <p:cNvSpPr>
            <a:spLocks noGrp="1"/>
          </p:cNvSpPr>
          <p:nvPr>
            <p:ph type="sldNum" sz="quarter" idx="12"/>
          </p:nvPr>
        </p:nvSpPr>
        <p:spPr/>
        <p:txBody>
          <a:bodyPr/>
          <a:lstStyle/>
          <a:p>
            <a:fld id="{DC9B146A-FD92-B942-A117-1CDF038C25F3}" type="slidenum">
              <a:rPr lang="en-US" smtClean="0"/>
              <a:t>44</a:t>
            </a:fld>
            <a:endParaRPr lang="en-US" dirty="0"/>
          </a:p>
        </p:txBody>
      </p:sp>
    </p:spTree>
    <p:extLst>
      <p:ext uri="{BB962C8B-B14F-4D97-AF65-F5344CB8AC3E}">
        <p14:creationId xmlns:p14="http://schemas.microsoft.com/office/powerpoint/2010/main" val="3941772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ADA Reasonable Modification</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a:bodyPr>
          <a:lstStyle/>
          <a:p>
            <a:pPr marL="0" indent="0">
              <a:buNone/>
            </a:pPr>
            <a:r>
              <a:rPr lang="en-US" sz="2800" dirty="0"/>
              <a:t>This leads to drivers sometimes making different decisions depending on the driver.</a:t>
            </a:r>
          </a:p>
          <a:p>
            <a:pPr marL="0" indent="0">
              <a:buNone/>
            </a:pPr>
            <a:endParaRPr lang="en-US" sz="1200" dirty="0"/>
          </a:p>
          <a:p>
            <a:pPr>
              <a:buFont typeface="Wingdings" panose="05000000000000000000" pitchFamily="2" charset="2"/>
              <a:buChar char="Ø"/>
            </a:pPr>
            <a:r>
              <a:rPr lang="en-US" sz="2800" b="1" dirty="0"/>
              <a:t>Some drivers think they are adhering directly to the agency’s policies.</a:t>
            </a:r>
          </a:p>
          <a:p>
            <a:pPr marL="0" indent="0">
              <a:buNone/>
            </a:pPr>
            <a:endParaRPr lang="en-US" sz="800" dirty="0"/>
          </a:p>
          <a:p>
            <a:pPr>
              <a:buFont typeface="Wingdings" panose="05000000000000000000" pitchFamily="2" charset="2"/>
              <a:buChar char="Ø"/>
            </a:pPr>
            <a:r>
              <a:rPr lang="en-US" sz="2800" b="1" dirty="0">
                <a:solidFill>
                  <a:srgbClr val="0070C0"/>
                </a:solidFill>
              </a:rPr>
              <a:t>Some believe they are using their discretion to provide better customer service.</a:t>
            </a:r>
          </a:p>
          <a:p>
            <a:pPr marL="0" indent="0">
              <a:buNone/>
            </a:pPr>
            <a:endParaRPr lang="en-US" sz="800" dirty="0"/>
          </a:p>
          <a:p>
            <a:pPr>
              <a:buFont typeface="Wingdings" panose="05000000000000000000" pitchFamily="2" charset="2"/>
              <a:buChar char="Ø"/>
            </a:pPr>
            <a:r>
              <a:rPr lang="en-US" sz="2800" b="1" dirty="0">
                <a:solidFill>
                  <a:srgbClr val="C00000"/>
                </a:solidFill>
              </a:rPr>
              <a:t>Some believe they are doing what the ADA says they must.</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45</a:t>
            </a:fld>
            <a:endParaRPr lang="en-US" dirty="0"/>
          </a:p>
        </p:txBody>
      </p:sp>
    </p:spTree>
    <p:extLst>
      <p:ext uri="{BB962C8B-B14F-4D97-AF65-F5344CB8AC3E}">
        <p14:creationId xmlns:p14="http://schemas.microsoft.com/office/powerpoint/2010/main" val="2224725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p:txBody>
          <a:bodyPr/>
          <a:lstStyle/>
          <a:p>
            <a:r>
              <a:rPr lang="en-US" dirty="0"/>
              <a:t>Consistency &amp; Education</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idx="1"/>
          </p:nvPr>
        </p:nvSpPr>
        <p:spPr/>
        <p:txBody>
          <a:bodyPr>
            <a:normAutofit/>
          </a:bodyPr>
          <a:lstStyle/>
          <a:p>
            <a:pPr marL="0" indent="0">
              <a:buNone/>
            </a:pPr>
            <a:r>
              <a:rPr lang="en-US" sz="2800" dirty="0"/>
              <a:t>This is why </a:t>
            </a:r>
            <a:r>
              <a:rPr lang="en-US" sz="2800" b="1" dirty="0"/>
              <a:t>everyone</a:t>
            </a:r>
            <a:r>
              <a:rPr lang="en-US" sz="2800" dirty="0"/>
              <a:t> at the agency needs to:</a:t>
            </a:r>
          </a:p>
          <a:p>
            <a:pPr marL="0" indent="0">
              <a:buNone/>
            </a:pPr>
            <a:endParaRPr lang="en-US" sz="800" dirty="0"/>
          </a:p>
          <a:p>
            <a:pPr>
              <a:buFont typeface="Wingdings" panose="05000000000000000000" pitchFamily="2" charset="2"/>
              <a:buChar char="§"/>
            </a:pPr>
            <a:r>
              <a:rPr lang="en-US" sz="2800" dirty="0"/>
              <a:t>be educated about Reasonable Modification</a:t>
            </a:r>
          </a:p>
          <a:p>
            <a:pPr>
              <a:buFont typeface="Wingdings" panose="05000000000000000000" pitchFamily="2" charset="2"/>
              <a:buChar char="§"/>
            </a:pPr>
            <a:r>
              <a:rPr lang="en-US" sz="2800" dirty="0"/>
              <a:t>know what to do if they are unsure of how to handle a customer’s special request</a:t>
            </a:r>
          </a:p>
          <a:p>
            <a:pPr>
              <a:buFont typeface="Wingdings" panose="05000000000000000000" pitchFamily="2" charset="2"/>
              <a:buChar char="§"/>
            </a:pPr>
            <a:r>
              <a:rPr lang="en-US" sz="2800" dirty="0"/>
              <a:t>have dispatchers and drivers relay the same messages to customers</a:t>
            </a:r>
          </a:p>
          <a:p>
            <a:pPr>
              <a:buFont typeface="Wingdings" panose="05000000000000000000" pitchFamily="2" charset="2"/>
              <a:buChar char="§"/>
            </a:pPr>
            <a:r>
              <a:rPr lang="en-US" sz="2800" dirty="0"/>
              <a:t>discuss concerns with management </a:t>
            </a:r>
          </a:p>
          <a:p>
            <a:pPr>
              <a:buFont typeface="Wingdings" panose="05000000000000000000" pitchFamily="2" charset="2"/>
              <a:buChar char="§"/>
            </a:pPr>
            <a:endParaRPr lang="en-US" sz="2800" dirty="0"/>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p:txBody>
          <a:bodyPr/>
          <a:lstStyle/>
          <a:p>
            <a:fld id="{DC9B146A-FD92-B942-A117-1CDF038C25F3}" type="slidenum">
              <a:rPr lang="en-US" smtClean="0"/>
              <a:t>46</a:t>
            </a:fld>
            <a:endParaRPr lang="en-US" dirty="0"/>
          </a:p>
        </p:txBody>
      </p:sp>
    </p:spTree>
    <p:extLst>
      <p:ext uri="{BB962C8B-B14F-4D97-AF65-F5344CB8AC3E}">
        <p14:creationId xmlns:p14="http://schemas.microsoft.com/office/powerpoint/2010/main" val="2501147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76CF53-583B-435F-A001-B9286887B89A}"/>
              </a:ext>
            </a:extLst>
          </p:cNvPr>
          <p:cNvSpPr>
            <a:spLocks noGrp="1"/>
          </p:cNvSpPr>
          <p:nvPr>
            <p:ph type="title"/>
          </p:nvPr>
        </p:nvSpPr>
        <p:spPr/>
        <p:txBody>
          <a:bodyPr>
            <a:normAutofit/>
          </a:bodyPr>
          <a:lstStyle/>
          <a:p>
            <a:r>
              <a:rPr lang="en-US" sz="3200" dirty="0"/>
              <a:t>Examples:  Reasonable Modification</a:t>
            </a:r>
          </a:p>
        </p:txBody>
      </p:sp>
      <p:pic>
        <p:nvPicPr>
          <p:cNvPr id="9" name="Content Placeholder 8" descr="A picture containing toy, building, green, sitting&#10;&#10;Description automatically generated">
            <a:extLst>
              <a:ext uri="{FF2B5EF4-FFF2-40B4-BE49-F238E27FC236}">
                <a16:creationId xmlns:a16="http://schemas.microsoft.com/office/drawing/2014/main" id="{CE7093B0-E0A6-4D3F-82FF-747DE48894D8}"/>
              </a:ext>
            </a:extLst>
          </p:cNvPr>
          <p:cNvPicPr>
            <a:picLocks noGrp="1" noChangeAspect="1"/>
          </p:cNvPicPr>
          <p:nvPr>
            <p:ph idx="1"/>
          </p:nvPr>
        </p:nvPicPr>
        <p:blipFill>
          <a:blip r:embed="rId2"/>
          <a:stretch>
            <a:fillRect/>
          </a:stretch>
        </p:blipFill>
        <p:spPr>
          <a:xfrm>
            <a:off x="2103121" y="1668621"/>
            <a:ext cx="4663439" cy="4663439"/>
          </a:xfrm>
        </p:spPr>
      </p:pic>
      <p:sp>
        <p:nvSpPr>
          <p:cNvPr id="4" name="Date Placeholder 3">
            <a:extLst>
              <a:ext uri="{FF2B5EF4-FFF2-40B4-BE49-F238E27FC236}">
                <a16:creationId xmlns:a16="http://schemas.microsoft.com/office/drawing/2014/main" id="{56CA156B-5F2C-42DE-8AE9-F180054C0E2D}"/>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513F4C9E-3D43-42B5-B6A3-9F8773543681}"/>
              </a:ext>
            </a:extLst>
          </p:cNvPr>
          <p:cNvSpPr>
            <a:spLocks noGrp="1"/>
          </p:cNvSpPr>
          <p:nvPr>
            <p:ph type="sldNum" sz="quarter" idx="12"/>
          </p:nvPr>
        </p:nvSpPr>
        <p:spPr/>
        <p:txBody>
          <a:bodyPr/>
          <a:lstStyle/>
          <a:p>
            <a:fld id="{DC9B146A-FD92-B942-A117-1CDF038C25F3}" type="slidenum">
              <a:rPr lang="en-US" smtClean="0"/>
              <a:t>47</a:t>
            </a:fld>
            <a:endParaRPr lang="en-US" dirty="0"/>
          </a:p>
        </p:txBody>
      </p:sp>
    </p:spTree>
    <p:extLst>
      <p:ext uri="{BB962C8B-B14F-4D97-AF65-F5344CB8AC3E}">
        <p14:creationId xmlns:p14="http://schemas.microsoft.com/office/powerpoint/2010/main" val="1030316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4EE9-B670-4A08-90BD-6A6CE1C34F59}"/>
              </a:ext>
            </a:extLst>
          </p:cNvPr>
          <p:cNvSpPr>
            <a:spLocks noGrp="1"/>
          </p:cNvSpPr>
          <p:nvPr>
            <p:ph type="title"/>
          </p:nvPr>
        </p:nvSpPr>
        <p:spPr>
          <a:xfrm>
            <a:off x="209550" y="152400"/>
            <a:ext cx="8680450" cy="1219200"/>
          </a:xfrm>
          <a:prstGeom prst="rect">
            <a:avLst/>
          </a:prstGeom>
        </p:spPr>
        <p:txBody>
          <a:bodyPr anchor="ctr">
            <a:normAutofit/>
          </a:bodyPr>
          <a:lstStyle/>
          <a:p>
            <a:r>
              <a:rPr lang="en-US" sz="3200" dirty="0">
                <a:solidFill>
                  <a:srgbClr val="00467F"/>
                </a:solidFill>
              </a:rPr>
              <a:t>Question</a:t>
            </a:r>
          </a:p>
        </p:txBody>
      </p:sp>
      <p:pic>
        <p:nvPicPr>
          <p:cNvPr id="7170" name="Picture 2" descr="Image result for free image of person assisting elderly person to door of home">
            <a:extLst>
              <a:ext uri="{FF2B5EF4-FFF2-40B4-BE49-F238E27FC236}">
                <a16:creationId xmlns:a16="http://schemas.microsoft.com/office/drawing/2014/main" id="{DD1B096F-6DEC-447A-BC1F-120816AD4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19" r="14718" b="-1"/>
          <a:stretch/>
        </p:blipFill>
        <p:spPr bwMode="auto">
          <a:xfrm>
            <a:off x="457200" y="1600200"/>
            <a:ext cx="4038600" cy="4525963"/>
          </a:xfrm>
          <a:prstGeom prst="rect">
            <a:avLst/>
          </a:prstGeom>
          <a:solidFill>
            <a:srgbClr val="FFFFFF"/>
          </a:solidFill>
        </p:spPr>
      </p:pic>
      <p:sp>
        <p:nvSpPr>
          <p:cNvPr id="3" name="Content Placeholder 2">
            <a:extLst>
              <a:ext uri="{FF2B5EF4-FFF2-40B4-BE49-F238E27FC236}">
                <a16:creationId xmlns:a16="http://schemas.microsoft.com/office/drawing/2014/main" id="{9DF42FDD-9DBE-4436-BC05-637F9DBEE31C}"/>
              </a:ext>
            </a:extLst>
          </p:cNvPr>
          <p:cNvSpPr>
            <a:spLocks noGrp="1"/>
          </p:cNvSpPr>
          <p:nvPr>
            <p:ph sz="half" idx="2"/>
          </p:nvPr>
        </p:nvSpPr>
        <p:spPr>
          <a:xfrm>
            <a:off x="4648202" y="2247131"/>
            <a:ext cx="4038600" cy="4525963"/>
          </a:xfrm>
          <a:prstGeom prst="rect">
            <a:avLst/>
          </a:prstGeom>
        </p:spPr>
        <p:txBody>
          <a:bodyPr>
            <a:normAutofit/>
          </a:bodyPr>
          <a:lstStyle/>
          <a:p>
            <a:pPr marL="0" indent="0">
              <a:buNone/>
            </a:pPr>
            <a:r>
              <a:rPr lang="en-US" sz="2800" dirty="0">
                <a:solidFill>
                  <a:schemeClr val="tx1"/>
                </a:solidFill>
              </a:rPr>
              <a:t>If the transit system provides curb-to-curb service, do they have to provide assistance to and from the door for a person with disabilities if needed?</a:t>
            </a:r>
          </a:p>
        </p:txBody>
      </p:sp>
      <p:sp>
        <p:nvSpPr>
          <p:cNvPr id="71" name="Date Placeholder 4">
            <a:extLst>
              <a:ext uri="{FF2B5EF4-FFF2-40B4-BE49-F238E27FC236}">
                <a16:creationId xmlns:a16="http://schemas.microsoft.com/office/drawing/2014/main" id="{EB2DCE8B-718D-4DDF-A5EE-7B7740376BDD}"/>
              </a:ext>
            </a:extLst>
          </p:cNvPr>
          <p:cNvSpPr>
            <a:spLocks noGrp="1"/>
          </p:cNvSpPr>
          <p:nvPr>
            <p:ph type="dt" sz="half" idx="10"/>
          </p:nvPr>
        </p:nvSpPr>
        <p:spPr>
          <a:xfrm>
            <a:off x="457200" y="6356350"/>
            <a:ext cx="2133600" cy="365125"/>
          </a:xfrm>
        </p:spPr>
        <p:txBody>
          <a:bodyPr/>
          <a:lstStyle/>
          <a:p>
            <a:pPr>
              <a:spcAft>
                <a:spcPts val="600"/>
              </a:spcAft>
            </a:pPr>
            <a:r>
              <a:rPr lang="en-US" dirty="0"/>
              <a:t>www.nadtc.org</a:t>
            </a:r>
          </a:p>
        </p:txBody>
      </p:sp>
    </p:spTree>
    <p:extLst>
      <p:ext uri="{BB962C8B-B14F-4D97-AF65-F5344CB8AC3E}">
        <p14:creationId xmlns:p14="http://schemas.microsoft.com/office/powerpoint/2010/main" val="126388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9782-3FC5-4917-8ED6-2AC52BFC75CE}"/>
              </a:ext>
            </a:extLst>
          </p:cNvPr>
          <p:cNvSpPr>
            <a:spLocks noGrp="1"/>
          </p:cNvSpPr>
          <p:nvPr>
            <p:ph type="title"/>
          </p:nvPr>
        </p:nvSpPr>
        <p:spPr/>
        <p:txBody>
          <a:bodyPr>
            <a:normAutofit/>
          </a:bodyPr>
          <a:lstStyle/>
          <a:p>
            <a:r>
              <a:rPr lang="en-US" sz="3200" dirty="0"/>
              <a:t>Answer</a:t>
            </a:r>
          </a:p>
        </p:txBody>
      </p:sp>
      <p:sp>
        <p:nvSpPr>
          <p:cNvPr id="3" name="Content Placeholder 2">
            <a:extLst>
              <a:ext uri="{FF2B5EF4-FFF2-40B4-BE49-F238E27FC236}">
                <a16:creationId xmlns:a16="http://schemas.microsoft.com/office/drawing/2014/main" id="{FE8EAE69-60C7-4F45-A9C8-3359207D13D6}"/>
              </a:ext>
            </a:extLst>
          </p:cNvPr>
          <p:cNvSpPr>
            <a:spLocks noGrp="1"/>
          </p:cNvSpPr>
          <p:nvPr>
            <p:ph idx="1"/>
          </p:nvPr>
        </p:nvSpPr>
        <p:spPr/>
        <p:txBody>
          <a:bodyPr>
            <a:normAutofit/>
          </a:bodyPr>
          <a:lstStyle/>
          <a:p>
            <a:pPr marL="0" indent="0">
              <a:buNone/>
            </a:pPr>
            <a:r>
              <a:rPr lang="en-US" sz="2800" dirty="0"/>
              <a:t>Yes.  This would be considered a reasonable modification to the agency policy (unless doing so is a risk to safety of equipment and passengers).  Agency must be able to satisfactorily establish the risk is great enough that they could not offer the assistance.</a:t>
            </a:r>
          </a:p>
          <a:p>
            <a:pPr marL="0" indent="0">
              <a:buNone/>
            </a:pPr>
            <a:endParaRPr lang="en-US" sz="2800" dirty="0"/>
          </a:p>
          <a:p>
            <a:pPr marL="0" indent="0">
              <a:buNone/>
            </a:pPr>
            <a:r>
              <a:rPr lang="en-US" sz="2800" dirty="0"/>
              <a:t>The driver is </a:t>
            </a:r>
            <a:r>
              <a:rPr lang="en-US" sz="2800" b="1" dirty="0"/>
              <a:t>never</a:t>
            </a:r>
            <a:r>
              <a:rPr lang="en-US" sz="2800" dirty="0"/>
              <a:t> responsible for door-through-door service, unless this is a specific service offered by the agency.</a:t>
            </a:r>
          </a:p>
        </p:txBody>
      </p:sp>
    </p:spTree>
    <p:extLst>
      <p:ext uri="{BB962C8B-B14F-4D97-AF65-F5344CB8AC3E}">
        <p14:creationId xmlns:p14="http://schemas.microsoft.com/office/powerpoint/2010/main" val="318964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Important!</a:t>
            </a:r>
          </a:p>
        </p:txBody>
      </p:sp>
      <p:sp>
        <p:nvSpPr>
          <p:cNvPr id="3" name="Content Placeholder 2"/>
          <p:cNvSpPr>
            <a:spLocks noGrp="1"/>
          </p:cNvSpPr>
          <p:nvPr>
            <p:ph idx="1"/>
          </p:nvPr>
        </p:nvSpPr>
        <p:spPr/>
        <p:txBody>
          <a:bodyPr>
            <a:normAutofit/>
          </a:bodyPr>
          <a:lstStyle/>
          <a:p>
            <a:r>
              <a:rPr lang="en-US" dirty="0"/>
              <a:t>Need to be formal</a:t>
            </a:r>
          </a:p>
          <a:p>
            <a:pPr marL="0" indent="0">
              <a:buNone/>
            </a:pPr>
            <a:endParaRPr lang="en-US" sz="1000" dirty="0"/>
          </a:p>
          <a:p>
            <a:r>
              <a:rPr lang="en-US" dirty="0"/>
              <a:t>Will be seen by others (internal &amp; external)</a:t>
            </a:r>
          </a:p>
          <a:p>
            <a:pPr marL="0" indent="0">
              <a:buNone/>
            </a:pPr>
            <a:endParaRPr lang="en-US" sz="1000" dirty="0"/>
          </a:p>
          <a:p>
            <a:r>
              <a:rPr lang="en-US" dirty="0"/>
              <a:t>May need to support you in legal actions</a:t>
            </a:r>
          </a:p>
          <a:p>
            <a:pPr marL="0" indent="0">
              <a:buNone/>
            </a:pPr>
            <a:endParaRPr lang="en-US" sz="1000" dirty="0"/>
          </a:p>
          <a:p>
            <a:r>
              <a:rPr lang="en-US" dirty="0"/>
              <a:t>Depend on the understanding &amp; interpretation of what is written</a:t>
            </a:r>
          </a:p>
          <a:p>
            <a:pPr marL="0" indent="0">
              <a:buNone/>
            </a:pPr>
            <a:endParaRPr lang="en-US" sz="1000" dirty="0"/>
          </a:p>
          <a:p>
            <a:pPr marL="0" indent="0" algn="ctr">
              <a:buNone/>
            </a:pPr>
            <a:r>
              <a:rPr lang="en-US" b="1" dirty="0"/>
              <a:t>Mistakes can be costly!</a:t>
            </a:r>
          </a:p>
        </p:txBody>
      </p:sp>
      <p:sp>
        <p:nvSpPr>
          <p:cNvPr id="4" name="Slide Number Placeholder 3"/>
          <p:cNvSpPr>
            <a:spLocks noGrp="1"/>
          </p:cNvSpPr>
          <p:nvPr>
            <p:ph type="sldNum" sz="quarter" idx="12"/>
          </p:nvPr>
        </p:nvSpPr>
        <p:spPr/>
        <p:txBody>
          <a:bodyPr/>
          <a:lstStyle/>
          <a:p>
            <a:fld id="{2EF00467-2C26-C343-9763-9BDDADED9A2F}" type="slidenum">
              <a:rPr lang="en-US" smtClean="0"/>
              <a:pPr/>
              <a:t>5</a:t>
            </a:fld>
            <a:endParaRPr lang="en-US" dirty="0"/>
          </a:p>
        </p:txBody>
      </p:sp>
    </p:spTree>
    <p:extLst>
      <p:ext uri="{BB962C8B-B14F-4D97-AF65-F5344CB8AC3E}">
        <p14:creationId xmlns:p14="http://schemas.microsoft.com/office/powerpoint/2010/main" val="3162218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5FA-1A93-4386-BD88-D04A3653622D}"/>
              </a:ext>
            </a:extLst>
          </p:cNvPr>
          <p:cNvSpPr>
            <a:spLocks noGrp="1"/>
          </p:cNvSpPr>
          <p:nvPr>
            <p:ph type="title"/>
          </p:nvPr>
        </p:nvSpPr>
        <p:spPr>
          <a:xfrm>
            <a:off x="314325" y="513612"/>
            <a:ext cx="8241993" cy="1031216"/>
          </a:xfrm>
        </p:spPr>
        <p:txBody>
          <a:bodyPr anchor="b">
            <a:normAutofit fontScale="90000"/>
          </a:bodyPr>
          <a:lstStyle/>
          <a:p>
            <a:r>
              <a:rPr lang="en-US" dirty="0"/>
              <a:t>Question</a:t>
            </a:r>
          </a:p>
        </p:txBody>
      </p:sp>
      <p:pic>
        <p:nvPicPr>
          <p:cNvPr id="8194" name="Picture 2" descr="Image result for free image of front of shopping mall">
            <a:extLst>
              <a:ext uri="{FF2B5EF4-FFF2-40B4-BE49-F238E27FC236}">
                <a16:creationId xmlns:a16="http://schemas.microsoft.com/office/drawing/2014/main" id="{809ED570-333E-4F6C-863C-2407CF0E0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076450"/>
            <a:ext cx="4191475" cy="25703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9ABA0-2AEB-45F2-974C-9D04DA267BFA}"/>
              </a:ext>
            </a:extLst>
          </p:cNvPr>
          <p:cNvSpPr>
            <a:spLocks noGrp="1"/>
          </p:cNvSpPr>
          <p:nvPr>
            <p:ph idx="1"/>
          </p:nvPr>
        </p:nvSpPr>
        <p:spPr>
          <a:xfrm>
            <a:off x="5019676" y="1544828"/>
            <a:ext cx="3743324" cy="5652786"/>
          </a:xfrm>
        </p:spPr>
        <p:txBody>
          <a:bodyPr anchor="t">
            <a:noAutofit/>
          </a:bodyPr>
          <a:lstStyle/>
          <a:p>
            <a:pPr marL="0" indent="0">
              <a:lnSpc>
                <a:spcPct val="90000"/>
              </a:lnSpc>
              <a:buNone/>
            </a:pPr>
            <a:r>
              <a:rPr lang="en-US" sz="2800" dirty="0"/>
              <a:t>The transit agency’s policy is that all passengers going to the mall be picked up and dropped off at the mall’s main entrance.  Should the agency consider a modification to this policy for a passenger with a disability if the person needs the modification in order to take the service?</a:t>
            </a:r>
          </a:p>
        </p:txBody>
      </p:sp>
    </p:spTree>
    <p:extLst>
      <p:ext uri="{BB962C8B-B14F-4D97-AF65-F5344CB8AC3E}">
        <p14:creationId xmlns:p14="http://schemas.microsoft.com/office/powerpoint/2010/main" val="2721549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F220-E8AB-4B49-B89B-3F10BD15E065}"/>
              </a:ext>
            </a:extLst>
          </p:cNvPr>
          <p:cNvSpPr>
            <a:spLocks noGrp="1"/>
          </p:cNvSpPr>
          <p:nvPr>
            <p:ph type="title"/>
          </p:nvPr>
        </p:nvSpPr>
        <p:spPr/>
        <p:txBody>
          <a:bodyPr>
            <a:normAutofit/>
          </a:bodyPr>
          <a:lstStyle/>
          <a:p>
            <a:r>
              <a:rPr lang="en-US" sz="3200" dirty="0"/>
              <a:t>Answer</a:t>
            </a:r>
          </a:p>
        </p:txBody>
      </p:sp>
      <p:sp>
        <p:nvSpPr>
          <p:cNvPr id="3" name="Content Placeholder 2">
            <a:extLst>
              <a:ext uri="{FF2B5EF4-FFF2-40B4-BE49-F238E27FC236}">
                <a16:creationId xmlns:a16="http://schemas.microsoft.com/office/drawing/2014/main" id="{156957CE-25A0-44DF-B4BA-B2A4A422F5E6}"/>
              </a:ext>
            </a:extLst>
          </p:cNvPr>
          <p:cNvSpPr>
            <a:spLocks noGrp="1"/>
          </p:cNvSpPr>
          <p:nvPr>
            <p:ph idx="1"/>
          </p:nvPr>
        </p:nvSpPr>
        <p:spPr/>
        <p:txBody>
          <a:bodyPr>
            <a:normAutofit/>
          </a:bodyPr>
          <a:lstStyle/>
          <a:p>
            <a:pPr marL="0" indent="0">
              <a:buNone/>
            </a:pPr>
            <a:r>
              <a:rPr lang="en-US" sz="2800" dirty="0"/>
              <a:t>Yes.  This would be considered a reasonable modification to the policy.  </a:t>
            </a:r>
          </a:p>
          <a:p>
            <a:pPr marL="0" indent="0">
              <a:buNone/>
            </a:pPr>
            <a:endParaRPr lang="en-US" sz="2800" dirty="0"/>
          </a:p>
          <a:p>
            <a:pPr marL="0" indent="0">
              <a:buNone/>
            </a:pPr>
            <a:r>
              <a:rPr lang="en-US" sz="2800" dirty="0"/>
              <a:t>NOTE:  Agencies can enforce safety considerations when making modification decisions (i.e., the drop off location is accessible for the vehicle and the passenger can safely disembark).  </a:t>
            </a:r>
          </a:p>
        </p:txBody>
      </p:sp>
    </p:spTree>
    <p:extLst>
      <p:ext uri="{BB962C8B-B14F-4D97-AF65-F5344CB8AC3E}">
        <p14:creationId xmlns:p14="http://schemas.microsoft.com/office/powerpoint/2010/main" val="48288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7C30F-EC21-4205-B055-2D14A359FC0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014" r="14405" b="1"/>
          <a:stretch/>
        </p:blipFill>
        <p:spPr>
          <a:xfrm>
            <a:off x="4710107" y="1974698"/>
            <a:ext cx="3700468" cy="3968902"/>
          </a:xfrm>
          <a:prstGeom prst="rect">
            <a:avLst/>
          </a:prstGeom>
        </p:spPr>
      </p:pic>
      <p:sp>
        <p:nvSpPr>
          <p:cNvPr id="2" name="Title 1">
            <a:extLst>
              <a:ext uri="{FF2B5EF4-FFF2-40B4-BE49-F238E27FC236}">
                <a16:creationId xmlns:a16="http://schemas.microsoft.com/office/drawing/2014/main" id="{6FC08F1A-0B40-47DF-9E6C-FB2B3BA8C899}"/>
              </a:ext>
            </a:extLst>
          </p:cNvPr>
          <p:cNvSpPr>
            <a:spLocks noGrp="1"/>
          </p:cNvSpPr>
          <p:nvPr>
            <p:ph type="title"/>
          </p:nvPr>
        </p:nvSpPr>
        <p:spPr>
          <a:xfrm>
            <a:off x="276226" y="152400"/>
            <a:ext cx="4001090" cy="1633382"/>
          </a:xfrm>
        </p:spPr>
        <p:txBody>
          <a:bodyPr>
            <a:normAutofit/>
          </a:bodyPr>
          <a:lstStyle/>
          <a:p>
            <a:r>
              <a:rPr lang="en-US" sz="3200" dirty="0"/>
              <a:t>Question</a:t>
            </a:r>
          </a:p>
        </p:txBody>
      </p:sp>
      <p:sp>
        <p:nvSpPr>
          <p:cNvPr id="3" name="Content Placeholder 2">
            <a:extLst>
              <a:ext uri="{FF2B5EF4-FFF2-40B4-BE49-F238E27FC236}">
                <a16:creationId xmlns:a16="http://schemas.microsoft.com/office/drawing/2014/main" id="{01BAE792-0064-4FA8-A768-91B069E922D4}"/>
              </a:ext>
            </a:extLst>
          </p:cNvPr>
          <p:cNvSpPr>
            <a:spLocks noGrp="1"/>
          </p:cNvSpPr>
          <p:nvPr>
            <p:ph idx="1"/>
          </p:nvPr>
        </p:nvSpPr>
        <p:spPr>
          <a:xfrm>
            <a:off x="603746" y="1524000"/>
            <a:ext cx="3602726" cy="4267200"/>
          </a:xfrm>
        </p:spPr>
        <p:txBody>
          <a:bodyPr anchor="t">
            <a:noAutofit/>
          </a:bodyPr>
          <a:lstStyle/>
          <a:p>
            <a:pPr marL="0" indent="0">
              <a:buNone/>
            </a:pPr>
            <a:r>
              <a:rPr lang="en-US" sz="2800" dirty="0">
                <a:solidFill>
                  <a:srgbClr val="000000"/>
                </a:solidFill>
              </a:rPr>
              <a:t>The transit agency’s policy is that passengers cannot request special vehicles or particular seats on vehicles.  Should the agency consider a modification to this policy if a person with a disability needs the modification to take the service?</a:t>
            </a:r>
          </a:p>
        </p:txBody>
      </p:sp>
    </p:spTree>
    <p:extLst>
      <p:ext uri="{BB962C8B-B14F-4D97-AF65-F5344CB8AC3E}">
        <p14:creationId xmlns:p14="http://schemas.microsoft.com/office/powerpoint/2010/main" val="1788199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5B57-529E-4330-A95F-DE900C92D318}"/>
              </a:ext>
            </a:extLst>
          </p:cNvPr>
          <p:cNvSpPr>
            <a:spLocks noGrp="1"/>
          </p:cNvSpPr>
          <p:nvPr>
            <p:ph type="title"/>
          </p:nvPr>
        </p:nvSpPr>
        <p:spPr/>
        <p:txBody>
          <a:bodyPr>
            <a:normAutofit/>
          </a:bodyPr>
          <a:lstStyle/>
          <a:p>
            <a:r>
              <a:rPr lang="en-US" sz="3200" dirty="0"/>
              <a:t>Answer</a:t>
            </a:r>
          </a:p>
        </p:txBody>
      </p:sp>
      <p:sp>
        <p:nvSpPr>
          <p:cNvPr id="3" name="Content Placeholder 2">
            <a:extLst>
              <a:ext uri="{FF2B5EF4-FFF2-40B4-BE49-F238E27FC236}">
                <a16:creationId xmlns:a16="http://schemas.microsoft.com/office/drawing/2014/main" id="{87AE1D3B-10D5-4496-AEFB-0440362B9B18}"/>
              </a:ext>
            </a:extLst>
          </p:cNvPr>
          <p:cNvSpPr>
            <a:spLocks noGrp="1"/>
          </p:cNvSpPr>
          <p:nvPr>
            <p:ph idx="1"/>
          </p:nvPr>
        </p:nvSpPr>
        <p:spPr>
          <a:xfrm>
            <a:off x="457200" y="1390650"/>
            <a:ext cx="8432800" cy="4525963"/>
          </a:xfrm>
        </p:spPr>
        <p:txBody>
          <a:bodyPr>
            <a:noAutofit/>
          </a:bodyPr>
          <a:lstStyle/>
          <a:p>
            <a:pPr marL="0" indent="0">
              <a:buNone/>
            </a:pPr>
            <a:r>
              <a:rPr lang="en-US" sz="2800" dirty="0"/>
              <a:t>It depends.  If the person is in an oversized wheelchair that only fits on certain agency vehicles, the answer would be yes.  If it is strictly for personal preference or because they like a particular driver better, the answer is no.</a:t>
            </a:r>
          </a:p>
          <a:p>
            <a:pPr marL="0" indent="0">
              <a:buNone/>
            </a:pPr>
            <a:endParaRPr lang="en-US" sz="800" dirty="0"/>
          </a:p>
          <a:p>
            <a:pPr marL="0" indent="0">
              <a:buNone/>
            </a:pPr>
            <a:r>
              <a:rPr lang="en-US" sz="2800" dirty="0"/>
              <a:t>A passenger’s request for a certain seat in a vehicle does not have to be granted.  However, if the person tends to become nauseated when seated in the rear of the bus, they can make the driver aware and if it is possible, the driver can arrange for them to sit closer to the front.  This would be determined on a case-by-case basis on the day of the trip.</a:t>
            </a:r>
          </a:p>
        </p:txBody>
      </p:sp>
    </p:spTree>
    <p:extLst>
      <p:ext uri="{BB962C8B-B14F-4D97-AF65-F5344CB8AC3E}">
        <p14:creationId xmlns:p14="http://schemas.microsoft.com/office/powerpoint/2010/main" val="4116452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757A-4646-4FFF-A9BE-E1355231EBC6}"/>
              </a:ext>
            </a:extLst>
          </p:cNvPr>
          <p:cNvSpPr>
            <a:spLocks noGrp="1"/>
          </p:cNvSpPr>
          <p:nvPr>
            <p:ph type="title"/>
          </p:nvPr>
        </p:nvSpPr>
        <p:spPr>
          <a:xfrm>
            <a:off x="158100" y="178002"/>
            <a:ext cx="7941325" cy="1062644"/>
          </a:xfrm>
        </p:spPr>
        <p:txBody>
          <a:bodyPr anchor="b">
            <a:normAutofit/>
          </a:bodyPr>
          <a:lstStyle/>
          <a:p>
            <a:r>
              <a:rPr lang="en-US" sz="3200" dirty="0"/>
              <a:t>Question</a:t>
            </a:r>
          </a:p>
        </p:txBody>
      </p:sp>
      <p:pic>
        <p:nvPicPr>
          <p:cNvPr id="7170" name="Picture 2" descr="Image result for Image of hours of operation sign">
            <a:extLst>
              <a:ext uri="{FF2B5EF4-FFF2-40B4-BE49-F238E27FC236}">
                <a16:creationId xmlns:a16="http://schemas.microsoft.com/office/drawing/2014/main" id="{BE2C1566-9DB5-4CD3-BE6A-DEAF12FE2D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517" y="2811104"/>
            <a:ext cx="2524860" cy="18336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8B4D05-17ED-4FE8-BCE6-8B57AB7CD9CF}"/>
              </a:ext>
            </a:extLst>
          </p:cNvPr>
          <p:cNvSpPr>
            <a:spLocks noGrp="1"/>
          </p:cNvSpPr>
          <p:nvPr>
            <p:ph idx="1"/>
          </p:nvPr>
        </p:nvSpPr>
        <p:spPr>
          <a:xfrm>
            <a:off x="3716515" y="2120077"/>
            <a:ext cx="4711627" cy="3215749"/>
          </a:xfrm>
        </p:spPr>
        <p:txBody>
          <a:bodyPr>
            <a:noAutofit/>
          </a:bodyPr>
          <a:lstStyle/>
          <a:p>
            <a:pPr marL="0" indent="0">
              <a:buNone/>
            </a:pPr>
            <a:r>
              <a:rPr lang="en-US" sz="2800" dirty="0"/>
              <a:t>Would it be considered a reasonable modification if a person with a disability requested service outside of the transit system’s service area or not within the existing hours of service provided?</a:t>
            </a:r>
          </a:p>
        </p:txBody>
      </p:sp>
    </p:spTree>
    <p:extLst>
      <p:ext uri="{BB962C8B-B14F-4D97-AF65-F5344CB8AC3E}">
        <p14:creationId xmlns:p14="http://schemas.microsoft.com/office/powerpoint/2010/main" val="2510723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9B58D-93A5-4ACB-B932-ACF35695AFF3}"/>
              </a:ext>
            </a:extLst>
          </p:cNvPr>
          <p:cNvSpPr>
            <a:spLocks noGrp="1"/>
          </p:cNvSpPr>
          <p:nvPr>
            <p:ph type="title"/>
          </p:nvPr>
        </p:nvSpPr>
        <p:spPr/>
        <p:txBody>
          <a:bodyPr>
            <a:normAutofit/>
          </a:bodyPr>
          <a:lstStyle/>
          <a:p>
            <a:r>
              <a:rPr lang="en-US" sz="3200" dirty="0"/>
              <a:t>Answer</a:t>
            </a:r>
          </a:p>
        </p:txBody>
      </p:sp>
      <p:sp>
        <p:nvSpPr>
          <p:cNvPr id="3" name="Content Placeholder 2">
            <a:extLst>
              <a:ext uri="{FF2B5EF4-FFF2-40B4-BE49-F238E27FC236}">
                <a16:creationId xmlns:a16="http://schemas.microsoft.com/office/drawing/2014/main" id="{1EAF8A58-9B83-451C-876B-24E7F58D7919}"/>
              </a:ext>
            </a:extLst>
          </p:cNvPr>
          <p:cNvSpPr>
            <a:spLocks noGrp="1"/>
          </p:cNvSpPr>
          <p:nvPr>
            <p:ph idx="1"/>
          </p:nvPr>
        </p:nvSpPr>
        <p:spPr/>
        <p:txBody>
          <a:bodyPr>
            <a:normAutofit/>
          </a:bodyPr>
          <a:lstStyle/>
          <a:p>
            <a:pPr marL="0" indent="0">
              <a:buNone/>
            </a:pPr>
            <a:r>
              <a:rPr lang="en-US" sz="2800" dirty="0"/>
              <a:t>No.  </a:t>
            </a:r>
          </a:p>
          <a:p>
            <a:pPr marL="0" indent="0">
              <a:buNone/>
            </a:pPr>
            <a:endParaRPr lang="en-US" sz="2800" dirty="0"/>
          </a:p>
          <a:p>
            <a:pPr marL="0" indent="0">
              <a:buNone/>
            </a:pPr>
            <a:r>
              <a:rPr lang="en-US" sz="2800" dirty="0"/>
              <a:t>A person’s request for service outside of the transit agency’s service area or existing hours of operation would not be considered a reasonable modification.  It would be a </a:t>
            </a:r>
            <a:r>
              <a:rPr lang="en-US" sz="2800" b="1" dirty="0"/>
              <a:t>fundamental alteration </a:t>
            </a:r>
            <a:r>
              <a:rPr lang="en-US" sz="2800" dirty="0"/>
              <a:t>of the entity’s service.</a:t>
            </a:r>
          </a:p>
        </p:txBody>
      </p:sp>
    </p:spTree>
    <p:extLst>
      <p:ext uri="{BB962C8B-B14F-4D97-AF65-F5344CB8AC3E}">
        <p14:creationId xmlns:p14="http://schemas.microsoft.com/office/powerpoint/2010/main" val="1707114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0048-E8C4-4426-9D60-EE994E5B8336}"/>
              </a:ext>
            </a:extLst>
          </p:cNvPr>
          <p:cNvSpPr>
            <a:spLocks noGrp="1"/>
          </p:cNvSpPr>
          <p:nvPr>
            <p:ph type="title"/>
          </p:nvPr>
        </p:nvSpPr>
        <p:spPr/>
        <p:txBody>
          <a:bodyPr>
            <a:normAutofit/>
          </a:bodyPr>
          <a:lstStyle/>
          <a:p>
            <a:r>
              <a:rPr lang="en-US" sz="3200" dirty="0"/>
              <a:t>Question:  Intermediate Stops</a:t>
            </a:r>
          </a:p>
        </p:txBody>
      </p:sp>
      <p:sp>
        <p:nvSpPr>
          <p:cNvPr id="3" name="Content Placeholder 2">
            <a:extLst>
              <a:ext uri="{FF2B5EF4-FFF2-40B4-BE49-F238E27FC236}">
                <a16:creationId xmlns:a16="http://schemas.microsoft.com/office/drawing/2014/main" id="{9C9D3C64-B18A-49D6-BDF2-BD7C013471F0}"/>
              </a:ext>
            </a:extLst>
          </p:cNvPr>
          <p:cNvSpPr>
            <a:spLocks noGrp="1"/>
          </p:cNvSpPr>
          <p:nvPr>
            <p:ph idx="1"/>
          </p:nvPr>
        </p:nvSpPr>
        <p:spPr/>
        <p:txBody>
          <a:bodyPr>
            <a:normAutofit/>
          </a:bodyPr>
          <a:lstStyle/>
          <a:p>
            <a:pPr marL="0" indent="0">
              <a:buNone/>
            </a:pPr>
            <a:r>
              <a:rPr lang="en-US" sz="2800" dirty="0"/>
              <a:t>If a passenger with a disability arranges to be picked up at a medical facility and dropped off at home, but on the way back, requests that the driver park outside of the pharmacy and wait for the passenger to return and then continue the ride home, would this be considered a reasonable modification?</a:t>
            </a:r>
          </a:p>
        </p:txBody>
      </p:sp>
      <p:pic>
        <p:nvPicPr>
          <p:cNvPr id="5" name="Picture 4" descr="A sign on the side of a building&#10;&#10;Description automatically generated">
            <a:extLst>
              <a:ext uri="{FF2B5EF4-FFF2-40B4-BE49-F238E27FC236}">
                <a16:creationId xmlns:a16="http://schemas.microsoft.com/office/drawing/2014/main" id="{0D76A171-FA3A-4C8D-AE1C-BDF88905DBD6}"/>
              </a:ext>
            </a:extLst>
          </p:cNvPr>
          <p:cNvPicPr>
            <a:picLocks noChangeAspect="1"/>
          </p:cNvPicPr>
          <p:nvPr/>
        </p:nvPicPr>
        <p:blipFill rotWithShape="1">
          <a:blip r:embed="rId3">
            <a:extLst>
              <a:ext uri="{28A0092B-C50C-407E-A947-70E740481C1C}">
                <a14:useLocalDpi xmlns:a14="http://schemas.microsoft.com/office/drawing/2010/main" val="0"/>
              </a:ext>
            </a:extLst>
          </a:blip>
          <a:srcRect b="21428"/>
          <a:stretch/>
        </p:blipFill>
        <p:spPr>
          <a:xfrm>
            <a:off x="2771775" y="4371975"/>
            <a:ext cx="3886200" cy="1771650"/>
          </a:xfrm>
          <a:prstGeom prst="rect">
            <a:avLst/>
          </a:prstGeom>
        </p:spPr>
      </p:pic>
    </p:spTree>
    <p:extLst>
      <p:ext uri="{BB962C8B-B14F-4D97-AF65-F5344CB8AC3E}">
        <p14:creationId xmlns:p14="http://schemas.microsoft.com/office/powerpoint/2010/main" val="3027511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5C764-8187-480B-9C97-922F96B8FE48}"/>
              </a:ext>
            </a:extLst>
          </p:cNvPr>
          <p:cNvSpPr>
            <a:spLocks noGrp="1"/>
          </p:cNvSpPr>
          <p:nvPr>
            <p:ph type="title"/>
          </p:nvPr>
        </p:nvSpPr>
        <p:spPr/>
        <p:txBody>
          <a:bodyPr>
            <a:normAutofit/>
          </a:bodyPr>
          <a:lstStyle/>
          <a:p>
            <a:r>
              <a:rPr lang="en-US" sz="3200" dirty="0"/>
              <a:t>Answer:  Well, maybe…</a:t>
            </a:r>
          </a:p>
        </p:txBody>
      </p:sp>
      <p:sp>
        <p:nvSpPr>
          <p:cNvPr id="3" name="Content Placeholder 2">
            <a:extLst>
              <a:ext uri="{FF2B5EF4-FFF2-40B4-BE49-F238E27FC236}">
                <a16:creationId xmlns:a16="http://schemas.microsoft.com/office/drawing/2014/main" id="{F081F266-F6AE-45C0-AFAD-68B7C7B7D3EE}"/>
              </a:ext>
            </a:extLst>
          </p:cNvPr>
          <p:cNvSpPr>
            <a:spLocks noGrp="1"/>
          </p:cNvSpPr>
          <p:nvPr>
            <p:ph idx="1"/>
          </p:nvPr>
        </p:nvSpPr>
        <p:spPr>
          <a:xfrm>
            <a:off x="285750" y="1438275"/>
            <a:ext cx="8604250" cy="4525963"/>
          </a:xfrm>
        </p:spPr>
        <p:txBody>
          <a:bodyPr>
            <a:noAutofit/>
          </a:bodyPr>
          <a:lstStyle/>
          <a:p>
            <a:pPr marL="0" indent="0">
              <a:buNone/>
            </a:pPr>
            <a:r>
              <a:rPr lang="en-US" sz="2800" dirty="0"/>
              <a:t>The FTA views granting a request for an intermediate stop, where the driver would be required to wait, as </a:t>
            </a:r>
            <a:r>
              <a:rPr lang="en-US" sz="2800" b="1" dirty="0"/>
              <a:t>optional</a:t>
            </a:r>
            <a:r>
              <a:rPr lang="en-US" sz="2800" dirty="0"/>
              <a:t>.  </a:t>
            </a:r>
          </a:p>
          <a:p>
            <a:pPr marL="0" indent="0">
              <a:buNone/>
            </a:pPr>
            <a:endParaRPr lang="en-US" sz="800" dirty="0"/>
          </a:p>
          <a:p>
            <a:pPr marL="0" indent="0">
              <a:buNone/>
            </a:pPr>
            <a:r>
              <a:rPr lang="en-US" sz="2800" dirty="0"/>
              <a:t>While this is a very useful service to the passenger, and may ultimately save the agency time as well, such a stop in the context of public transit (which is a shared ride system) is not required.  Requests that could disrupt schedules and inconvenience other passengers </a:t>
            </a:r>
            <a:r>
              <a:rPr lang="en-US" sz="2800" b="1" dirty="0"/>
              <a:t>could rise to the level of a fundamental alteration of service.</a:t>
            </a:r>
          </a:p>
          <a:p>
            <a:pPr marL="0" indent="0">
              <a:buNone/>
            </a:pPr>
            <a:endParaRPr lang="en-US" sz="800" dirty="0"/>
          </a:p>
          <a:p>
            <a:pPr marL="0" indent="0">
              <a:buNone/>
            </a:pPr>
            <a:r>
              <a:rPr lang="en-US" sz="2800" dirty="0"/>
              <a:t>However, if at the time of the request, it is feasible to do so, it would be fine to accommodate the request.</a:t>
            </a:r>
          </a:p>
        </p:txBody>
      </p:sp>
    </p:spTree>
    <p:extLst>
      <p:ext uri="{BB962C8B-B14F-4D97-AF65-F5344CB8AC3E}">
        <p14:creationId xmlns:p14="http://schemas.microsoft.com/office/powerpoint/2010/main" val="1840772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74EE1-065F-4B4E-8280-CC34D77F9D2F}"/>
              </a:ext>
            </a:extLst>
          </p:cNvPr>
          <p:cNvSpPr>
            <a:spLocks noGrp="1"/>
          </p:cNvSpPr>
          <p:nvPr>
            <p:ph idx="1"/>
          </p:nvPr>
        </p:nvSpPr>
        <p:spPr>
          <a:xfrm>
            <a:off x="303731" y="3429000"/>
            <a:ext cx="4385310" cy="3462228"/>
          </a:xfrm>
        </p:spPr>
        <p:txBody>
          <a:bodyPr>
            <a:noAutofit/>
          </a:bodyPr>
          <a:lstStyle/>
          <a:p>
            <a:pPr marL="0" indent="0">
              <a:buNone/>
            </a:pPr>
            <a:r>
              <a:rPr lang="en-US" sz="2400" dirty="0"/>
              <a:t>A request for the bus driver to assist a person with a disability with packages or luggage should generally be granted if the weight of the luggage and/or the number of packages is considered reasonable. </a:t>
            </a:r>
          </a:p>
        </p:txBody>
      </p:sp>
      <p:pic>
        <p:nvPicPr>
          <p:cNvPr id="3074" name="Picture 2" descr="Image result for Free images of a large number of grocery bags">
            <a:extLst>
              <a:ext uri="{FF2B5EF4-FFF2-40B4-BE49-F238E27FC236}">
                <a16:creationId xmlns:a16="http://schemas.microsoft.com/office/drawing/2014/main" id="{EBF21314-2896-4738-86E5-CE8974AB4B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61" r="1331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2E5E1A-D83A-4B27-B5B1-3C6020C4D05E}"/>
              </a:ext>
            </a:extLst>
          </p:cNvPr>
          <p:cNvSpPr txBox="1"/>
          <p:nvPr/>
        </p:nvSpPr>
        <p:spPr>
          <a:xfrm>
            <a:off x="273493" y="1690847"/>
            <a:ext cx="4038600" cy="1569660"/>
          </a:xfrm>
          <a:prstGeom prst="rect">
            <a:avLst/>
          </a:prstGeom>
          <a:noFill/>
        </p:spPr>
        <p:txBody>
          <a:bodyPr wrap="square" rtlCol="0">
            <a:spAutoFit/>
          </a:bodyPr>
          <a:lstStyle/>
          <a:p>
            <a:r>
              <a:rPr lang="en-US" sz="2400" dirty="0"/>
              <a:t>The agency has a policy that passengers can only have the number of packages that they can handle themselves.</a:t>
            </a:r>
          </a:p>
        </p:txBody>
      </p:sp>
      <p:sp>
        <p:nvSpPr>
          <p:cNvPr id="2" name="TextBox 1">
            <a:extLst>
              <a:ext uri="{FF2B5EF4-FFF2-40B4-BE49-F238E27FC236}">
                <a16:creationId xmlns:a16="http://schemas.microsoft.com/office/drawing/2014/main" id="{EB1C325F-F8B5-42C0-BA11-26017CCA576E}"/>
              </a:ext>
            </a:extLst>
          </p:cNvPr>
          <p:cNvSpPr txBox="1"/>
          <p:nvPr/>
        </p:nvSpPr>
        <p:spPr>
          <a:xfrm>
            <a:off x="176450" y="514350"/>
            <a:ext cx="4293163" cy="1077218"/>
          </a:xfrm>
          <a:prstGeom prst="rect">
            <a:avLst/>
          </a:prstGeom>
          <a:noFill/>
        </p:spPr>
        <p:txBody>
          <a:bodyPr wrap="none" rtlCol="0">
            <a:spAutoFit/>
          </a:bodyPr>
          <a:lstStyle/>
          <a:p>
            <a:r>
              <a:rPr lang="en-US" sz="3200" b="1" dirty="0">
                <a:solidFill>
                  <a:srgbClr val="00467F"/>
                </a:solidFill>
              </a:rPr>
              <a:t>Question: True or False?</a:t>
            </a:r>
          </a:p>
          <a:p>
            <a:endParaRPr lang="en-US" sz="3200" b="1" dirty="0">
              <a:solidFill>
                <a:srgbClr val="00467F"/>
              </a:solidFill>
              <a:latin typeface="+mj-lt"/>
            </a:endParaRPr>
          </a:p>
        </p:txBody>
      </p:sp>
    </p:spTree>
    <p:extLst>
      <p:ext uri="{BB962C8B-B14F-4D97-AF65-F5344CB8AC3E}">
        <p14:creationId xmlns:p14="http://schemas.microsoft.com/office/powerpoint/2010/main" val="368010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AF07A-8F1D-4E57-8075-7C7EB34C528B}"/>
              </a:ext>
            </a:extLst>
          </p:cNvPr>
          <p:cNvSpPr>
            <a:spLocks noGrp="1"/>
          </p:cNvSpPr>
          <p:nvPr>
            <p:ph type="title"/>
          </p:nvPr>
        </p:nvSpPr>
        <p:spPr>
          <a:xfrm>
            <a:off x="152400" y="266700"/>
            <a:ext cx="8229600" cy="1143000"/>
          </a:xfrm>
        </p:spPr>
        <p:txBody>
          <a:bodyPr>
            <a:normAutofit/>
          </a:bodyPr>
          <a:lstStyle/>
          <a:p>
            <a:r>
              <a:rPr lang="en-US" sz="3200" dirty="0"/>
              <a:t>Answer</a:t>
            </a:r>
          </a:p>
        </p:txBody>
      </p:sp>
      <p:sp>
        <p:nvSpPr>
          <p:cNvPr id="3" name="Content Placeholder 2">
            <a:extLst>
              <a:ext uri="{FF2B5EF4-FFF2-40B4-BE49-F238E27FC236}">
                <a16:creationId xmlns:a16="http://schemas.microsoft.com/office/drawing/2014/main" id="{6C2FA841-C481-42D1-826A-BC1AC8275C98}"/>
              </a:ext>
            </a:extLst>
          </p:cNvPr>
          <p:cNvSpPr>
            <a:spLocks noGrp="1"/>
          </p:cNvSpPr>
          <p:nvPr>
            <p:ph idx="1"/>
          </p:nvPr>
        </p:nvSpPr>
        <p:spPr>
          <a:xfrm>
            <a:off x="247650" y="1514475"/>
            <a:ext cx="8591550" cy="5334000"/>
          </a:xfrm>
        </p:spPr>
        <p:txBody>
          <a:bodyPr>
            <a:noAutofit/>
          </a:bodyPr>
          <a:lstStyle/>
          <a:p>
            <a:pPr marL="0" indent="0">
              <a:buNone/>
            </a:pPr>
            <a:r>
              <a:rPr lang="en-US" sz="2800" dirty="0"/>
              <a:t>False.  A request for operators to assist with packages or luggage may be denied if:</a:t>
            </a:r>
          </a:p>
          <a:p>
            <a:pPr marL="0" indent="0">
              <a:buNone/>
            </a:pPr>
            <a:endParaRPr lang="en-US" sz="800" dirty="0"/>
          </a:p>
          <a:p>
            <a:pPr>
              <a:buClr>
                <a:srgbClr val="00467F"/>
              </a:buClr>
              <a:buFont typeface="Wingdings" panose="05000000000000000000" pitchFamily="2" charset="2"/>
              <a:buChar char="§"/>
            </a:pPr>
            <a:r>
              <a:rPr lang="en-US" sz="2800" dirty="0"/>
              <a:t>Policy exists that states drivers will not assist</a:t>
            </a:r>
          </a:p>
          <a:p>
            <a:pPr marL="0" indent="0">
              <a:buClr>
                <a:srgbClr val="00467F"/>
              </a:buClr>
              <a:buNone/>
            </a:pPr>
            <a:endParaRPr lang="en-US" sz="800" dirty="0"/>
          </a:p>
          <a:p>
            <a:pPr>
              <a:buClr>
                <a:srgbClr val="00467F"/>
              </a:buClr>
              <a:buFont typeface="Wingdings" panose="05000000000000000000" pitchFamily="2" charset="2"/>
              <a:buChar char="§"/>
            </a:pPr>
            <a:r>
              <a:rPr lang="en-US" sz="2800" dirty="0"/>
              <a:t>It is a fundamental alteration of service</a:t>
            </a:r>
          </a:p>
          <a:p>
            <a:pPr marL="0" indent="0">
              <a:buClr>
                <a:srgbClr val="00467F"/>
              </a:buClr>
              <a:buNone/>
            </a:pPr>
            <a:endParaRPr lang="en-US" sz="800" dirty="0"/>
          </a:p>
          <a:p>
            <a:pPr>
              <a:buClr>
                <a:srgbClr val="00467F"/>
              </a:buClr>
              <a:buFont typeface="Wingdings" panose="05000000000000000000" pitchFamily="2" charset="2"/>
              <a:buChar char="§"/>
            </a:pPr>
            <a:r>
              <a:rPr lang="en-US" sz="2800" dirty="0"/>
              <a:t>It is considered to be a service provided by a personal care attendant (PCA).</a:t>
            </a:r>
          </a:p>
          <a:p>
            <a:pPr marL="0" indent="0">
              <a:buNone/>
            </a:pPr>
            <a:endParaRPr lang="en-US" sz="800" dirty="0"/>
          </a:p>
          <a:p>
            <a:pPr marL="0" indent="0">
              <a:buNone/>
            </a:pPr>
            <a:endParaRPr lang="en-US" sz="800" dirty="0"/>
          </a:p>
          <a:p>
            <a:pPr marL="0" indent="0">
              <a:buNone/>
            </a:pPr>
            <a:endParaRPr lang="en-US" sz="800" dirty="0"/>
          </a:p>
          <a:p>
            <a:pPr marL="0" indent="0">
              <a:buNone/>
            </a:pPr>
            <a:r>
              <a:rPr lang="en-US" sz="2800" dirty="0"/>
              <a:t>(continued on next slide)</a:t>
            </a:r>
          </a:p>
        </p:txBody>
      </p:sp>
    </p:spTree>
    <p:extLst>
      <p:ext uri="{BB962C8B-B14F-4D97-AF65-F5344CB8AC3E}">
        <p14:creationId xmlns:p14="http://schemas.microsoft.com/office/powerpoint/2010/main" val="307490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a:xfrm>
            <a:off x="209550" y="152400"/>
            <a:ext cx="8680450" cy="1219200"/>
          </a:xfrm>
        </p:spPr>
        <p:txBody>
          <a:bodyPr anchor="ctr">
            <a:normAutofit/>
          </a:bodyPr>
          <a:lstStyle/>
          <a:p>
            <a:r>
              <a:rPr lang="en-US" dirty="0"/>
              <a:t>Communicating Policies</a:t>
            </a:r>
          </a:p>
        </p:txBody>
      </p:sp>
      <p:pic>
        <p:nvPicPr>
          <p:cNvPr id="7" name="Picture 6" descr="A close up of a piece of paper&#10;&#10;Description automatically generated">
            <a:extLst>
              <a:ext uri="{FF2B5EF4-FFF2-40B4-BE49-F238E27FC236}">
                <a16:creationId xmlns:a16="http://schemas.microsoft.com/office/drawing/2014/main" id="{B23D61A6-41E4-4E4C-AE45-2680BC921427}"/>
              </a:ext>
            </a:extLst>
          </p:cNvPr>
          <p:cNvPicPr>
            <a:picLocks noChangeAspect="1"/>
          </p:cNvPicPr>
          <p:nvPr/>
        </p:nvPicPr>
        <p:blipFill>
          <a:blip r:embed="rId2"/>
          <a:stretch>
            <a:fillRect/>
          </a:stretch>
        </p:blipFill>
        <p:spPr>
          <a:xfrm>
            <a:off x="457200" y="2370286"/>
            <a:ext cx="4038600" cy="2948818"/>
          </a:xfrm>
          <a:prstGeom prst="rect">
            <a:avLst/>
          </a:prstGeom>
          <a:noFill/>
        </p:spPr>
      </p:pic>
      <p:sp>
        <p:nvSpPr>
          <p:cNvPr id="3" name="Content Placeholder 2">
            <a:extLst>
              <a:ext uri="{FF2B5EF4-FFF2-40B4-BE49-F238E27FC236}">
                <a16:creationId xmlns:a16="http://schemas.microsoft.com/office/drawing/2014/main" id="{AF2C7E2A-76D7-4DB2-90B0-0B1046232DEB}"/>
              </a:ext>
            </a:extLst>
          </p:cNvPr>
          <p:cNvSpPr>
            <a:spLocks noGrp="1"/>
          </p:cNvSpPr>
          <p:nvPr>
            <p:ph sz="half" idx="2"/>
          </p:nvPr>
        </p:nvSpPr>
        <p:spPr>
          <a:xfrm>
            <a:off x="4648200" y="1600200"/>
            <a:ext cx="4038600" cy="4525963"/>
          </a:xfrm>
        </p:spPr>
        <p:txBody>
          <a:bodyPr>
            <a:normAutofit/>
          </a:bodyPr>
          <a:lstStyle/>
          <a:p>
            <a:pPr>
              <a:lnSpc>
                <a:spcPct val="90000"/>
              </a:lnSpc>
            </a:pPr>
            <a:r>
              <a:rPr lang="en-US" dirty="0"/>
              <a:t>Employee Handbook</a:t>
            </a:r>
          </a:p>
          <a:p>
            <a:pPr>
              <a:lnSpc>
                <a:spcPct val="90000"/>
              </a:lnSpc>
            </a:pPr>
            <a:r>
              <a:rPr lang="en-US" dirty="0"/>
              <a:t>Bus Driver Manual/Handbook</a:t>
            </a:r>
          </a:p>
          <a:p>
            <a:pPr>
              <a:lnSpc>
                <a:spcPct val="90000"/>
              </a:lnSpc>
            </a:pPr>
            <a:r>
              <a:rPr lang="en-US" dirty="0"/>
              <a:t>Rider’s Guide</a:t>
            </a:r>
          </a:p>
          <a:p>
            <a:pPr>
              <a:lnSpc>
                <a:spcPct val="90000"/>
              </a:lnSpc>
            </a:pPr>
            <a:r>
              <a:rPr lang="en-US" dirty="0"/>
              <a:t>All Staff Meetings</a:t>
            </a:r>
          </a:p>
          <a:p>
            <a:pPr>
              <a:lnSpc>
                <a:spcPct val="90000"/>
              </a:lnSpc>
            </a:pPr>
            <a:r>
              <a:rPr lang="en-US" dirty="0"/>
              <a:t>Bus Driver Meetings</a:t>
            </a:r>
          </a:p>
          <a:p>
            <a:pPr>
              <a:lnSpc>
                <a:spcPct val="90000"/>
              </a:lnSpc>
            </a:pPr>
            <a:r>
              <a:rPr lang="en-US" dirty="0"/>
              <a:t>Dispatcher Meetings</a:t>
            </a:r>
          </a:p>
          <a:p>
            <a:pPr>
              <a:lnSpc>
                <a:spcPct val="90000"/>
              </a:lnSpc>
            </a:pPr>
            <a:r>
              <a:rPr lang="en-US" dirty="0"/>
              <a:t>Combined Driver/Dispatcher Meetings</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6</a:t>
            </a:fld>
            <a:endParaRPr lang="en-US" dirty="0"/>
          </a:p>
        </p:txBody>
      </p:sp>
    </p:spTree>
    <p:extLst>
      <p:ext uri="{BB962C8B-B14F-4D97-AF65-F5344CB8AC3E}">
        <p14:creationId xmlns:p14="http://schemas.microsoft.com/office/powerpoint/2010/main" val="3485469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Reasonable Modification:  Packages, continued</a:t>
            </a:r>
          </a:p>
        </p:txBody>
      </p:sp>
      <p:sp>
        <p:nvSpPr>
          <p:cNvPr id="3" name="Content Placeholder 2"/>
          <p:cNvSpPr>
            <a:spLocks noGrp="1"/>
          </p:cNvSpPr>
          <p:nvPr>
            <p:ph idx="1"/>
          </p:nvPr>
        </p:nvSpPr>
        <p:spPr>
          <a:xfrm>
            <a:off x="457200" y="1600993"/>
            <a:ext cx="8229600" cy="4525963"/>
          </a:xfrm>
        </p:spPr>
        <p:txBody>
          <a:bodyPr>
            <a:normAutofit lnSpcReduction="10000"/>
          </a:bodyPr>
          <a:lstStyle/>
          <a:p>
            <a:pPr marL="0" indent="0">
              <a:buNone/>
            </a:pPr>
            <a:r>
              <a:rPr lang="en-US" sz="2800" dirty="0"/>
              <a:t>However, if the request is made in advance, the number of packages is indeed reasonable (not the number shown in the picture), and the driver is able to assist, it may be a service you are reasonably willing to provide for a person with a disability who does not have a PCA to assist them.  </a:t>
            </a:r>
          </a:p>
          <a:p>
            <a:pPr marL="0" indent="0">
              <a:buNone/>
            </a:pPr>
            <a:endParaRPr lang="en-US" sz="1000" dirty="0"/>
          </a:p>
          <a:p>
            <a:pPr marL="0" indent="0">
              <a:buNone/>
            </a:pPr>
            <a:r>
              <a:rPr lang="en-US" sz="2800" dirty="0"/>
              <a:t>You </a:t>
            </a:r>
            <a:r>
              <a:rPr lang="en-US" sz="2800" b="1" dirty="0"/>
              <a:t>never</a:t>
            </a:r>
            <a:r>
              <a:rPr lang="en-US" sz="2800" dirty="0"/>
              <a:t> take the packages across a threshold into an apartment or house, unless this is a specific service offered by your agency.  You may set them across a threshold without entering the building or residence.</a:t>
            </a:r>
          </a:p>
          <a:p>
            <a:pPr marL="0" indent="0">
              <a:buNone/>
            </a:pPr>
            <a:endParaRPr lang="en-US" sz="2800" dirty="0"/>
          </a:p>
        </p:txBody>
      </p:sp>
      <p:sp>
        <p:nvSpPr>
          <p:cNvPr id="4" name="Date Placeholder 3"/>
          <p:cNvSpPr>
            <a:spLocks noGrp="1"/>
          </p:cNvSpPr>
          <p:nvPr>
            <p:ph type="dt" sz="half" idx="10"/>
          </p:nvPr>
        </p:nvSpPr>
        <p:spPr/>
        <p:txBody>
          <a:bodyPr/>
          <a:lstStyle/>
          <a:p>
            <a:r>
              <a:rPr lang="en-US" dirty="0"/>
              <a:t>www.nadtc.org</a:t>
            </a:r>
          </a:p>
        </p:txBody>
      </p:sp>
      <p:sp>
        <p:nvSpPr>
          <p:cNvPr id="5" name="Slide Number Placeholder 4"/>
          <p:cNvSpPr>
            <a:spLocks noGrp="1"/>
          </p:cNvSpPr>
          <p:nvPr>
            <p:ph type="sldNum" sz="quarter" idx="12"/>
          </p:nvPr>
        </p:nvSpPr>
        <p:spPr/>
        <p:txBody>
          <a:bodyPr/>
          <a:lstStyle/>
          <a:p>
            <a:fld id="{DC9B146A-FD92-B942-A117-1CDF038C25F3}" type="slidenum">
              <a:rPr lang="en-US" smtClean="0"/>
              <a:t>60</a:t>
            </a:fld>
            <a:endParaRPr lang="en-US" dirty="0"/>
          </a:p>
        </p:txBody>
      </p:sp>
    </p:spTree>
    <p:extLst>
      <p:ext uri="{BB962C8B-B14F-4D97-AF65-F5344CB8AC3E}">
        <p14:creationId xmlns:p14="http://schemas.microsoft.com/office/powerpoint/2010/main" val="3168792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3377-E68B-4401-9986-E9F49FFD3C24}"/>
              </a:ext>
            </a:extLst>
          </p:cNvPr>
          <p:cNvSpPr>
            <a:spLocks noGrp="1"/>
          </p:cNvSpPr>
          <p:nvPr>
            <p:ph type="title"/>
          </p:nvPr>
        </p:nvSpPr>
        <p:spPr>
          <a:xfrm>
            <a:off x="209550" y="152400"/>
            <a:ext cx="8680450" cy="1219200"/>
          </a:xfrm>
          <a:prstGeom prst="rect">
            <a:avLst/>
          </a:prstGeom>
        </p:spPr>
        <p:txBody>
          <a:bodyPr anchor="ctr">
            <a:normAutofit/>
          </a:bodyPr>
          <a:lstStyle/>
          <a:p>
            <a:r>
              <a:rPr lang="en-US" sz="4000" dirty="0">
                <a:solidFill>
                  <a:srgbClr val="00467F"/>
                </a:solidFill>
              </a:rPr>
              <a:t>KEY</a:t>
            </a:r>
          </a:p>
        </p:txBody>
      </p:sp>
      <p:pic>
        <p:nvPicPr>
          <p:cNvPr id="7" name="Picture 6" descr="A close up of ware&#10;&#10;Description automatically generated">
            <a:extLst>
              <a:ext uri="{FF2B5EF4-FFF2-40B4-BE49-F238E27FC236}">
                <a16:creationId xmlns:a16="http://schemas.microsoft.com/office/drawing/2014/main" id="{809BD6ED-268F-44A2-8D55-242AA7E154BE}"/>
              </a:ext>
            </a:extLst>
          </p:cNvPr>
          <p:cNvPicPr>
            <a:picLocks noChangeAspect="1"/>
          </p:cNvPicPr>
          <p:nvPr/>
        </p:nvPicPr>
        <p:blipFill>
          <a:blip r:embed="rId2"/>
          <a:stretch>
            <a:fillRect/>
          </a:stretch>
        </p:blipFill>
        <p:spPr>
          <a:xfrm>
            <a:off x="72008" y="2086134"/>
            <a:ext cx="3585591" cy="2685732"/>
          </a:xfrm>
          <a:prstGeom prst="rect">
            <a:avLst/>
          </a:prstGeom>
          <a:noFill/>
        </p:spPr>
      </p:pic>
      <p:sp>
        <p:nvSpPr>
          <p:cNvPr id="3" name="Content Placeholder 2">
            <a:extLst>
              <a:ext uri="{FF2B5EF4-FFF2-40B4-BE49-F238E27FC236}">
                <a16:creationId xmlns:a16="http://schemas.microsoft.com/office/drawing/2014/main" id="{B352D597-DF43-4FFE-A2D9-0812E11EE8FB}"/>
              </a:ext>
            </a:extLst>
          </p:cNvPr>
          <p:cNvSpPr>
            <a:spLocks noGrp="1"/>
          </p:cNvSpPr>
          <p:nvPr>
            <p:ph sz="quarter" idx="4"/>
          </p:nvPr>
        </p:nvSpPr>
        <p:spPr>
          <a:xfrm>
            <a:off x="3200401" y="1589088"/>
            <a:ext cx="5486400" cy="4388803"/>
          </a:xfrm>
          <a:prstGeom prst="rect">
            <a:avLst/>
          </a:prstGeom>
        </p:spPr>
        <p:txBody>
          <a:bodyPr>
            <a:noAutofit/>
          </a:bodyPr>
          <a:lstStyle/>
          <a:p>
            <a:pPr>
              <a:lnSpc>
                <a:spcPct val="90000"/>
              </a:lnSpc>
            </a:pPr>
            <a:r>
              <a:rPr lang="en-US" sz="2800" dirty="0">
                <a:solidFill>
                  <a:schemeClr val="tx1"/>
                </a:solidFill>
              </a:rPr>
              <a:t>Having all dispatchers and drivers trained to proficiency on the ADA rules and regulations as well as what is expected of the agency regarding reasonable modification.</a:t>
            </a:r>
          </a:p>
          <a:p>
            <a:pPr marL="0" indent="0">
              <a:lnSpc>
                <a:spcPct val="90000"/>
              </a:lnSpc>
              <a:buNone/>
            </a:pPr>
            <a:endParaRPr lang="en-US" sz="800" dirty="0">
              <a:solidFill>
                <a:schemeClr val="tx1"/>
              </a:solidFill>
            </a:endParaRPr>
          </a:p>
          <a:p>
            <a:pPr>
              <a:lnSpc>
                <a:spcPct val="90000"/>
              </a:lnSpc>
            </a:pPr>
            <a:r>
              <a:rPr lang="en-US" sz="2800" dirty="0">
                <a:solidFill>
                  <a:schemeClr val="tx1"/>
                </a:solidFill>
              </a:rPr>
              <a:t>When everyone is well-trained, they can be confident in the decisions that they make – especially those that need to be made spontaneously.</a:t>
            </a:r>
          </a:p>
        </p:txBody>
      </p:sp>
      <p:sp>
        <p:nvSpPr>
          <p:cNvPr id="4" name="Date Placeholder 3">
            <a:extLst>
              <a:ext uri="{FF2B5EF4-FFF2-40B4-BE49-F238E27FC236}">
                <a16:creationId xmlns:a16="http://schemas.microsoft.com/office/drawing/2014/main" id="{F32E41A4-7E1B-4747-B315-0B421C3E0BC3}"/>
              </a:ext>
            </a:extLst>
          </p:cNvPr>
          <p:cNvSpPr>
            <a:spLocks noGrp="1"/>
          </p:cNvSpPr>
          <p:nvPr>
            <p:ph type="dt" sz="half" idx="10"/>
          </p:nvPr>
        </p:nvSpPr>
        <p:spPr>
          <a:xfrm>
            <a:off x="457200" y="6356350"/>
            <a:ext cx="2133600" cy="365125"/>
          </a:xfrm>
          <a:prstGeom prst="rect">
            <a:avLst/>
          </a:prstGeom>
        </p:spPr>
        <p:txBody>
          <a:bodyPr anchor="ctr">
            <a:normAutofit/>
          </a:bodyPr>
          <a:lstStyle/>
          <a:p>
            <a:pPr>
              <a:spcAft>
                <a:spcPts val="600"/>
              </a:spcAft>
            </a:pPr>
            <a:r>
              <a:rPr lang="en-US" sz="1200" dirty="0">
                <a:solidFill>
                  <a:schemeClr val="tx1">
                    <a:tint val="75000"/>
                  </a:schemeClr>
                </a:solidFill>
              </a:rPr>
              <a:t>www.nadtc.org</a:t>
            </a:r>
          </a:p>
        </p:txBody>
      </p:sp>
      <p:sp>
        <p:nvSpPr>
          <p:cNvPr id="5" name="Slide Number Placeholder 4">
            <a:extLst>
              <a:ext uri="{FF2B5EF4-FFF2-40B4-BE49-F238E27FC236}">
                <a16:creationId xmlns:a16="http://schemas.microsoft.com/office/drawing/2014/main" id="{D25C227C-DE7E-4E2F-821A-F188E30AE03C}"/>
              </a:ext>
            </a:extLst>
          </p:cNvPr>
          <p:cNvSpPr>
            <a:spLocks noGrp="1"/>
          </p:cNvSpPr>
          <p:nvPr>
            <p:ph type="sldNum" sz="quarter" idx="12"/>
          </p:nvPr>
        </p:nvSpPr>
        <p:spPr>
          <a:xfrm>
            <a:off x="6553200" y="6356350"/>
            <a:ext cx="2133600" cy="365125"/>
          </a:xfrm>
          <a:prstGeom prst="rect">
            <a:avLst/>
          </a:prstGeom>
        </p:spPr>
        <p:txBody>
          <a:bodyPr anchor="ctr">
            <a:normAutofit/>
          </a:bodyPr>
          <a:lstStyle/>
          <a:p>
            <a:pPr>
              <a:spcAft>
                <a:spcPts val="600"/>
              </a:spcAft>
            </a:pPr>
            <a:fld id="{DC9B146A-FD92-B942-A117-1CDF038C25F3}" type="slidenum">
              <a:rPr lang="en-US" sz="1200" smtClean="0">
                <a:solidFill>
                  <a:schemeClr val="tx1">
                    <a:tint val="75000"/>
                  </a:schemeClr>
                </a:solidFill>
              </a:rPr>
              <a:pPr>
                <a:spcAft>
                  <a:spcPts val="600"/>
                </a:spcAft>
              </a:pPr>
              <a:t>61</a:t>
            </a:fld>
            <a:endParaRPr lang="en-US" sz="1200" dirty="0">
              <a:solidFill>
                <a:schemeClr val="tx1">
                  <a:tint val="75000"/>
                </a:schemeClr>
              </a:solidFill>
            </a:endParaRPr>
          </a:p>
        </p:txBody>
      </p:sp>
    </p:spTree>
    <p:extLst>
      <p:ext uri="{BB962C8B-B14F-4D97-AF65-F5344CB8AC3E}">
        <p14:creationId xmlns:p14="http://schemas.microsoft.com/office/powerpoint/2010/main" val="3305824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r>
              <a:rPr lang="en-US" sz="3200" dirty="0"/>
              <a:t>RESOURCES	</a:t>
            </a:r>
          </a:p>
        </p:txBody>
      </p:sp>
      <p:sp>
        <p:nvSpPr>
          <p:cNvPr id="66563" name="Content Placeholder 2"/>
          <p:cNvSpPr>
            <a:spLocks noGrp="1"/>
          </p:cNvSpPr>
          <p:nvPr>
            <p:ph idx="1"/>
          </p:nvPr>
        </p:nvSpPr>
        <p:spPr/>
        <p:txBody>
          <a:bodyPr>
            <a:normAutofit/>
          </a:bodyPr>
          <a:lstStyle/>
          <a:p>
            <a:pPr marL="0" indent="0">
              <a:buNone/>
            </a:pPr>
            <a:r>
              <a:rPr lang="en-US" sz="2800" dirty="0"/>
              <a:t>Check out the FTA web site with information on ADA such as requirements and best practices for vehicle maintenance, stop announcements, eligibility requirements, telephone “hold time” issues, origin to destination policies, on-time performance, and dealing with no-shows. </a:t>
            </a:r>
          </a:p>
          <a:p>
            <a:pPr marL="0" indent="0" algn="ctr">
              <a:buNone/>
            </a:pPr>
            <a:r>
              <a:rPr lang="en-US" b="1" u="sng" dirty="0">
                <a:hlinkClick r:id="rId2"/>
              </a:rPr>
              <a:t>http://www.fta.dot.gov/civilrights/12325.html</a:t>
            </a:r>
            <a:r>
              <a:rPr lang="en-US" b="1" dirty="0"/>
              <a:t> </a:t>
            </a:r>
          </a:p>
          <a:p>
            <a:pPr marL="0" indent="0" algn="ctr">
              <a:buNone/>
            </a:pPr>
            <a:r>
              <a:rPr lang="en-US" b="1" dirty="0"/>
              <a:t>49 CFR Appendix E to Part 37 – Reasonable Modification Requests</a:t>
            </a:r>
          </a:p>
          <a:p>
            <a:pPr marL="0" indent="0">
              <a:buNone/>
            </a:pPr>
            <a:endParaRPr lang="en-US" dirty="0"/>
          </a:p>
        </p:txBody>
      </p:sp>
      <p:sp>
        <p:nvSpPr>
          <p:cNvPr id="66564" name="Slide Number Placeholder 3"/>
          <p:cNvSpPr>
            <a:spLocks noGrp="1"/>
          </p:cNvSpPr>
          <p:nvPr>
            <p:ph type="sldNum" sz="quarter" idx="4294967295"/>
          </p:nvPr>
        </p:nvSpPr>
        <p:spPr>
          <a:xfrm>
            <a:off x="7010400" y="5778500"/>
            <a:ext cx="1905000" cy="381000"/>
          </a:xfrm>
          <a:prstGeom prst="rect">
            <a:avLst/>
          </a:prstGeom>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AB8A273-7CA9-4C0C-AB33-78A92BCE450B}" type="slidenum">
              <a:rPr lang="en-US" sz="1400">
                <a:solidFill>
                  <a:srgbClr val="0D4979"/>
                </a:solidFill>
              </a:rPr>
              <a:pPr/>
              <a:t>62</a:t>
            </a:fld>
            <a:endParaRPr lang="en-US" sz="1400" dirty="0"/>
          </a:p>
        </p:txBody>
      </p:sp>
    </p:spTree>
    <p:extLst>
      <p:ext uri="{BB962C8B-B14F-4D97-AF65-F5344CB8AC3E}">
        <p14:creationId xmlns:p14="http://schemas.microsoft.com/office/powerpoint/2010/main" val="1092335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r>
              <a:rPr lang="en-US" sz="3200" dirty="0"/>
              <a:t>RESOURCES</a:t>
            </a:r>
          </a:p>
        </p:txBody>
      </p:sp>
      <p:sp>
        <p:nvSpPr>
          <p:cNvPr id="68611" name="Content Placeholder 2"/>
          <p:cNvSpPr>
            <a:spLocks noGrp="1"/>
          </p:cNvSpPr>
          <p:nvPr>
            <p:ph idx="1"/>
          </p:nvPr>
        </p:nvSpPr>
        <p:spPr/>
        <p:txBody>
          <a:bodyPr/>
          <a:lstStyle/>
          <a:p>
            <a:pPr marL="0" indent="0">
              <a:buNone/>
            </a:pPr>
            <a:r>
              <a:rPr lang="en-US" sz="2800" dirty="0"/>
              <a:t>The Disability Rights Education &amp; Defense Fund (DREDF) funded by FTA  and the U.S.DOT brought together the requirements of the ADA regulations, FTA determinations, and operational practices that comply with the ADA in their “Topic Guides on ADA Transportation.”</a:t>
            </a:r>
          </a:p>
          <a:p>
            <a:pPr marL="0" indent="0">
              <a:buNone/>
            </a:pPr>
            <a:endParaRPr lang="en-US" sz="2800" dirty="0"/>
          </a:p>
          <a:p>
            <a:pPr marL="0" indent="0" algn="ctr">
              <a:buNone/>
            </a:pPr>
            <a:r>
              <a:rPr lang="en-US" b="1" dirty="0">
                <a:solidFill>
                  <a:srgbClr val="C00000"/>
                </a:solidFill>
                <a:hlinkClick r:id="rId2"/>
              </a:rPr>
              <a:t>http://dredf.org/transportation</a:t>
            </a:r>
            <a:r>
              <a:rPr lang="en-US" b="1" dirty="0">
                <a:solidFill>
                  <a:srgbClr val="C00000"/>
                </a:solidFill>
              </a:rPr>
              <a:t> </a:t>
            </a:r>
          </a:p>
        </p:txBody>
      </p:sp>
      <p:sp>
        <p:nvSpPr>
          <p:cNvPr id="68612" name="Slide Number Placeholder 3"/>
          <p:cNvSpPr>
            <a:spLocks noGrp="1"/>
          </p:cNvSpPr>
          <p:nvPr>
            <p:ph type="sldNum" sz="quarter" idx="4294967295"/>
          </p:nvPr>
        </p:nvSpPr>
        <p:spPr>
          <a:xfrm>
            <a:off x="7010400" y="5778500"/>
            <a:ext cx="1905000" cy="381000"/>
          </a:xfrm>
          <a:prstGeom prst="rect">
            <a:avLst/>
          </a:prstGeom>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4A037DCF-97B4-4251-83BC-1C88C563CCD8}" type="slidenum">
              <a:rPr lang="en-US" sz="1400">
                <a:solidFill>
                  <a:srgbClr val="0D4979"/>
                </a:solidFill>
              </a:rPr>
              <a:pPr/>
              <a:t>63</a:t>
            </a:fld>
            <a:endParaRPr lang="en-US" sz="1400" dirty="0"/>
          </a:p>
        </p:txBody>
      </p:sp>
    </p:spTree>
    <p:extLst>
      <p:ext uri="{BB962C8B-B14F-4D97-AF65-F5344CB8AC3E}">
        <p14:creationId xmlns:p14="http://schemas.microsoft.com/office/powerpoint/2010/main" val="2870767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sz="3200" dirty="0"/>
              <a:t>RESOURCES</a:t>
            </a:r>
          </a:p>
        </p:txBody>
      </p:sp>
      <p:sp>
        <p:nvSpPr>
          <p:cNvPr id="69635" name="Content Placeholder 2"/>
          <p:cNvSpPr>
            <a:spLocks noGrp="1"/>
          </p:cNvSpPr>
          <p:nvPr>
            <p:ph idx="1"/>
          </p:nvPr>
        </p:nvSpPr>
        <p:spPr/>
        <p:txBody>
          <a:bodyPr/>
          <a:lstStyle/>
          <a:p>
            <a:pPr marL="0" indent="0">
              <a:buNone/>
            </a:pPr>
            <a:r>
              <a:rPr lang="en-US" sz="2800" dirty="0"/>
              <a:t>Easterseals Project ACTION Consulting website offers information on various topics relating to the ADA and accessible transportation. </a:t>
            </a:r>
          </a:p>
          <a:p>
            <a:pPr marL="0" indent="0">
              <a:buNone/>
            </a:pPr>
            <a:endParaRPr lang="en-US" u="sng" dirty="0">
              <a:hlinkClick r:id="" action="ppaction://noaction"/>
            </a:endParaRPr>
          </a:p>
          <a:p>
            <a:pPr marL="0" indent="0">
              <a:buNone/>
            </a:pPr>
            <a:endParaRPr lang="en-US" u="sng" dirty="0">
              <a:hlinkClick r:id="" action="ppaction://noaction"/>
            </a:endParaRPr>
          </a:p>
          <a:p>
            <a:pPr marL="0" indent="0" algn="ctr">
              <a:buNone/>
            </a:pPr>
            <a:r>
              <a:rPr lang="en-US" b="1" u="sng" dirty="0">
                <a:hlinkClick r:id="rId2"/>
              </a:rPr>
              <a:t>http://www.projectaction.com</a:t>
            </a:r>
            <a:endParaRPr lang="en-US" b="1" dirty="0"/>
          </a:p>
        </p:txBody>
      </p:sp>
      <p:sp>
        <p:nvSpPr>
          <p:cNvPr id="69636" name="Slide Number Placeholder 3"/>
          <p:cNvSpPr>
            <a:spLocks noGrp="1"/>
          </p:cNvSpPr>
          <p:nvPr>
            <p:ph type="sldNum" sz="quarter" idx="4294967295"/>
          </p:nvPr>
        </p:nvSpPr>
        <p:spPr>
          <a:xfrm>
            <a:off x="7010400" y="5778500"/>
            <a:ext cx="1905000" cy="381000"/>
          </a:xfrm>
          <a:prstGeom prst="rect">
            <a:avLst/>
          </a:prstGeom>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7CC6754-B1DE-40DC-8443-171B25E9AF78}" type="slidenum">
              <a:rPr lang="en-US" sz="1400">
                <a:solidFill>
                  <a:srgbClr val="0D4979"/>
                </a:solidFill>
              </a:rPr>
              <a:pPr/>
              <a:t>64</a:t>
            </a:fld>
            <a:endParaRPr lang="en-US" sz="1400" dirty="0"/>
          </a:p>
        </p:txBody>
      </p:sp>
    </p:spTree>
    <p:extLst>
      <p:ext uri="{BB962C8B-B14F-4D97-AF65-F5344CB8AC3E}">
        <p14:creationId xmlns:p14="http://schemas.microsoft.com/office/powerpoint/2010/main" val="1987484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RESOURCES</a:t>
            </a:r>
          </a:p>
        </p:txBody>
      </p:sp>
      <p:sp>
        <p:nvSpPr>
          <p:cNvPr id="3" name="Content Placeholder 2"/>
          <p:cNvSpPr>
            <a:spLocks noGrp="1"/>
          </p:cNvSpPr>
          <p:nvPr>
            <p:ph idx="1"/>
          </p:nvPr>
        </p:nvSpPr>
        <p:spPr/>
        <p:txBody>
          <a:bodyPr>
            <a:normAutofit/>
          </a:bodyPr>
          <a:lstStyle/>
          <a:p>
            <a:pPr marL="0" indent="0" algn="ctr">
              <a:buNone/>
            </a:pPr>
            <a:r>
              <a:rPr lang="en-US" b="1" dirty="0"/>
              <a:t>The National Aging and Disability </a:t>
            </a:r>
          </a:p>
          <a:p>
            <a:pPr marL="0" indent="0" algn="ctr">
              <a:buNone/>
            </a:pPr>
            <a:r>
              <a:rPr lang="en-US" b="1" dirty="0"/>
              <a:t>Transportation Center (NADTC)</a:t>
            </a:r>
          </a:p>
          <a:p>
            <a:pPr marL="0" indent="0" algn="ctr">
              <a:buNone/>
            </a:pPr>
            <a:r>
              <a:rPr lang="en-US" sz="2800" dirty="0"/>
              <a:t>is funded by the Federal Transit Administration </a:t>
            </a:r>
          </a:p>
          <a:p>
            <a:pPr marL="0" indent="0" algn="ctr">
              <a:buNone/>
            </a:pPr>
            <a:r>
              <a:rPr lang="en-US" sz="2800" dirty="0"/>
              <a:t>to serve as a technical assistance center</a:t>
            </a:r>
          </a:p>
          <a:p>
            <a:pPr marL="0" indent="0" algn="ctr">
              <a:buNone/>
            </a:pPr>
            <a:r>
              <a:rPr lang="en-US" sz="2800" dirty="0"/>
              <a:t>regarding accessible transportation for older adults and people with disabilities and to support information regarding the ADA.</a:t>
            </a:r>
          </a:p>
          <a:p>
            <a:pPr marL="0" indent="0" algn="ctr">
              <a:buNone/>
            </a:pPr>
            <a:r>
              <a:rPr lang="en-US" b="1" dirty="0">
                <a:hlinkClick r:id="rId2"/>
              </a:rPr>
              <a:t>www.nadtc.org</a:t>
            </a:r>
            <a:r>
              <a:rPr lang="en-US" b="1" dirty="0"/>
              <a:t> </a:t>
            </a:r>
          </a:p>
        </p:txBody>
      </p:sp>
      <p:sp>
        <p:nvSpPr>
          <p:cNvPr id="4" name="Slide Number Placeholder 3"/>
          <p:cNvSpPr>
            <a:spLocks noGrp="1"/>
          </p:cNvSpPr>
          <p:nvPr>
            <p:ph type="sldNum" sz="quarter" idx="12"/>
          </p:nvPr>
        </p:nvSpPr>
        <p:spPr/>
        <p:txBody>
          <a:bodyPr/>
          <a:lstStyle/>
          <a:p>
            <a:fld id="{2EF00467-2C26-C343-9763-9BDDADED9A2F}" type="slidenum">
              <a:rPr lang="en-US" smtClean="0"/>
              <a:pPr/>
              <a:t>65</a:t>
            </a:fld>
            <a:endParaRPr lang="en-US" dirty="0"/>
          </a:p>
        </p:txBody>
      </p:sp>
    </p:spTree>
    <p:extLst>
      <p:ext uri="{BB962C8B-B14F-4D97-AF65-F5344CB8AC3E}">
        <p14:creationId xmlns:p14="http://schemas.microsoft.com/office/powerpoint/2010/main" val="4207294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30FF8DAF-A45D-42E4-A6C0-9C6047BA6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09" y="1892593"/>
            <a:ext cx="4055592" cy="3793378"/>
          </a:xfrm>
          <a:prstGeom prst="rect">
            <a:avLst/>
          </a:prstGeom>
        </p:spPr>
      </p:pic>
      <p:sp>
        <p:nvSpPr>
          <p:cNvPr id="2" name="TextBox 1">
            <a:extLst>
              <a:ext uri="{FF2B5EF4-FFF2-40B4-BE49-F238E27FC236}">
                <a16:creationId xmlns:a16="http://schemas.microsoft.com/office/drawing/2014/main" id="{5D158E3A-7FE6-4D1A-883F-1F9DB0F68684}"/>
              </a:ext>
            </a:extLst>
          </p:cNvPr>
          <p:cNvSpPr txBox="1"/>
          <p:nvPr/>
        </p:nvSpPr>
        <p:spPr>
          <a:xfrm>
            <a:off x="685800" y="530572"/>
            <a:ext cx="2090829" cy="584775"/>
          </a:xfrm>
          <a:prstGeom prst="rect">
            <a:avLst/>
          </a:prstGeom>
          <a:noFill/>
        </p:spPr>
        <p:txBody>
          <a:bodyPr wrap="none" rtlCol="0">
            <a:spAutoFit/>
          </a:bodyPr>
          <a:lstStyle/>
          <a:p>
            <a:r>
              <a:rPr lang="en-US" sz="3200" b="1" dirty="0">
                <a:solidFill>
                  <a:srgbClr val="00467F"/>
                </a:solidFill>
                <a:latin typeface="+mj-lt"/>
              </a:rPr>
              <a:t>Questions?</a:t>
            </a:r>
          </a:p>
        </p:txBody>
      </p:sp>
    </p:spTree>
    <p:extLst>
      <p:ext uri="{BB962C8B-B14F-4D97-AF65-F5344CB8AC3E}">
        <p14:creationId xmlns:p14="http://schemas.microsoft.com/office/powerpoint/2010/main" val="543307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868487"/>
            <a:ext cx="8229600" cy="4525963"/>
          </a:xfrm>
        </p:spPr>
        <p:txBody>
          <a:bodyPr/>
          <a:lstStyle/>
          <a:p>
            <a:pPr marL="0" indent="0" algn="ctr">
              <a:buNone/>
            </a:pPr>
            <a:r>
              <a:rPr lang="en-US" b="1" dirty="0"/>
              <a:t>Carol R. Wright Kenderdine</a:t>
            </a:r>
            <a:endParaRPr lang="en-US" dirty="0"/>
          </a:p>
          <a:p>
            <a:pPr marL="0" indent="0" algn="ctr">
              <a:buNone/>
            </a:pPr>
            <a:r>
              <a:rPr lang="en-US" dirty="0"/>
              <a:t>Co-Director, National Aging &amp; Disability Transportation Center</a:t>
            </a:r>
          </a:p>
          <a:p>
            <a:pPr marL="0" indent="0" algn="ctr">
              <a:buNone/>
            </a:pPr>
            <a:r>
              <a:rPr lang="en-US" dirty="0"/>
              <a:t>Assistant Vice President, Easterseals</a:t>
            </a:r>
          </a:p>
          <a:p>
            <a:pPr marL="0" indent="0" algn="ctr">
              <a:buNone/>
            </a:pPr>
            <a:r>
              <a:rPr lang="en-US" dirty="0">
                <a:hlinkClick r:id="rId2"/>
              </a:rPr>
              <a:t>cwright@easterseals.com</a:t>
            </a:r>
            <a:endParaRPr lang="en-US" dirty="0"/>
          </a:p>
        </p:txBody>
      </p:sp>
      <p:sp>
        <p:nvSpPr>
          <p:cNvPr id="4" name="Date Placeholder 3"/>
          <p:cNvSpPr>
            <a:spLocks noGrp="1"/>
          </p:cNvSpPr>
          <p:nvPr>
            <p:ph type="dt" sz="half" idx="10"/>
          </p:nvPr>
        </p:nvSpPr>
        <p:spPr/>
        <p:txBody>
          <a:bodyPr/>
          <a:lstStyle/>
          <a:p>
            <a:r>
              <a:rPr lang="en-US" dirty="0"/>
              <a:t>www.nadtc.org</a:t>
            </a:r>
          </a:p>
        </p:txBody>
      </p:sp>
      <p:sp>
        <p:nvSpPr>
          <p:cNvPr id="5" name="Slide Number Placeholder 4"/>
          <p:cNvSpPr>
            <a:spLocks noGrp="1"/>
          </p:cNvSpPr>
          <p:nvPr>
            <p:ph type="sldNum" sz="quarter" idx="12"/>
          </p:nvPr>
        </p:nvSpPr>
        <p:spPr/>
        <p:txBody>
          <a:bodyPr/>
          <a:lstStyle/>
          <a:p>
            <a:fld id="{DC9B146A-FD92-B942-A117-1CDF038C25F3}" type="slidenum">
              <a:rPr lang="en-US" smtClean="0"/>
              <a:t>67</a:t>
            </a:fld>
            <a:endParaRPr lang="en-US" dirty="0"/>
          </a:p>
        </p:txBody>
      </p:sp>
    </p:spTree>
    <p:extLst>
      <p:ext uri="{BB962C8B-B14F-4D97-AF65-F5344CB8AC3E}">
        <p14:creationId xmlns:p14="http://schemas.microsoft.com/office/powerpoint/2010/main" val="865771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334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88353" y="3035033"/>
            <a:ext cx="7503795" cy="969496"/>
          </a:xfrm>
          <a:prstGeom prst="rect">
            <a:avLst/>
          </a:prstGeom>
          <a:noFill/>
        </p:spPr>
        <p:txBody>
          <a:bodyPr wrap="square" rtlCol="0">
            <a:spAutoFit/>
          </a:bodyPr>
          <a:lstStyle/>
          <a:p>
            <a:pPr algn="ctr">
              <a:spcBef>
                <a:spcPts val="600"/>
              </a:spcBef>
            </a:pPr>
            <a:r>
              <a:rPr lang="en-US" sz="2400" b="1" u="sng" dirty="0">
                <a:solidFill>
                  <a:srgbClr val="FFFFFF"/>
                </a:solidFill>
              </a:rPr>
              <a:t>866-983-3222</a:t>
            </a:r>
          </a:p>
          <a:p>
            <a:pPr algn="ctr">
              <a:spcBef>
                <a:spcPts val="600"/>
              </a:spcBef>
            </a:pPr>
            <a:r>
              <a:rPr lang="en-US" sz="2800" b="1" dirty="0">
                <a:solidFill>
                  <a:schemeClr val="bg1"/>
                </a:solidFill>
              </a:rPr>
              <a:t>www.nadtc.org</a:t>
            </a:r>
          </a:p>
        </p:txBody>
      </p:sp>
      <p:pic>
        <p:nvPicPr>
          <p:cNvPr id="10" name="Picture 9" descr="Reverse+n4a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250" y="177582"/>
            <a:ext cx="5334000" cy="258699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5497593"/>
            <a:ext cx="4664075"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78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5BF5-4547-499A-B200-5C1EC7DDF735}"/>
              </a:ext>
            </a:extLst>
          </p:cNvPr>
          <p:cNvSpPr>
            <a:spLocks noGrp="1"/>
          </p:cNvSpPr>
          <p:nvPr>
            <p:ph type="title"/>
          </p:nvPr>
        </p:nvSpPr>
        <p:spPr/>
        <p:txBody>
          <a:bodyPr/>
          <a:lstStyle/>
          <a:p>
            <a:r>
              <a:rPr lang="en-US" dirty="0"/>
              <a:t>NADTC and Easterseals say…</a:t>
            </a:r>
          </a:p>
        </p:txBody>
      </p:sp>
      <p:pic>
        <p:nvPicPr>
          <p:cNvPr id="10" name="Content Placeholder 9">
            <a:extLst>
              <a:ext uri="{FF2B5EF4-FFF2-40B4-BE49-F238E27FC236}">
                <a16:creationId xmlns:a16="http://schemas.microsoft.com/office/drawing/2014/main" id="{E27DD84D-8EB0-4CCD-B407-ECC88940AE36}"/>
              </a:ext>
            </a:extLst>
          </p:cNvPr>
          <p:cNvPicPr>
            <a:picLocks noGrp="1" noChangeAspect="1"/>
          </p:cNvPicPr>
          <p:nvPr>
            <p:ph sz="half" idx="2"/>
          </p:nvPr>
        </p:nvPicPr>
        <p:blipFill>
          <a:blip r:embed="rId2"/>
          <a:stretch>
            <a:fillRect/>
          </a:stretch>
        </p:blipFill>
        <p:spPr>
          <a:xfrm>
            <a:off x="3952569" y="3360189"/>
            <a:ext cx="4346592" cy="1411849"/>
          </a:xfrm>
        </p:spPr>
      </p:pic>
      <p:sp>
        <p:nvSpPr>
          <p:cNvPr id="5" name="Date Placeholder 4">
            <a:extLst>
              <a:ext uri="{FF2B5EF4-FFF2-40B4-BE49-F238E27FC236}">
                <a16:creationId xmlns:a16="http://schemas.microsoft.com/office/drawing/2014/main" id="{B753666D-EEA0-4CBD-9CB4-25C4561F3B5E}"/>
              </a:ext>
            </a:extLst>
          </p:cNvPr>
          <p:cNvSpPr>
            <a:spLocks noGrp="1"/>
          </p:cNvSpPr>
          <p:nvPr>
            <p:ph type="dt" sz="half" idx="10"/>
          </p:nvPr>
        </p:nvSpPr>
        <p:spPr/>
        <p:txBody>
          <a:bodyPr/>
          <a:lstStyle/>
          <a:p>
            <a:r>
              <a:rPr lang="en-US" dirty="0"/>
              <a:t>www.nadtc.org</a:t>
            </a:r>
          </a:p>
        </p:txBody>
      </p:sp>
      <p:sp>
        <p:nvSpPr>
          <p:cNvPr id="6" name="Slide Number Placeholder 5">
            <a:extLst>
              <a:ext uri="{FF2B5EF4-FFF2-40B4-BE49-F238E27FC236}">
                <a16:creationId xmlns:a16="http://schemas.microsoft.com/office/drawing/2014/main" id="{11D2969E-7B31-4041-BFED-75430814D295}"/>
              </a:ext>
            </a:extLst>
          </p:cNvPr>
          <p:cNvSpPr>
            <a:spLocks noGrp="1"/>
          </p:cNvSpPr>
          <p:nvPr>
            <p:ph type="sldNum" sz="quarter" idx="12"/>
          </p:nvPr>
        </p:nvSpPr>
        <p:spPr/>
        <p:txBody>
          <a:bodyPr/>
          <a:lstStyle/>
          <a:p>
            <a:fld id="{DC9B146A-FD92-B942-A117-1CDF038C25F3}" type="slidenum">
              <a:rPr lang="en-US" smtClean="0"/>
              <a:t>69</a:t>
            </a:fld>
            <a:endParaRPr lang="en-US" dirty="0"/>
          </a:p>
        </p:txBody>
      </p:sp>
      <p:pic>
        <p:nvPicPr>
          <p:cNvPr id="14" name="Content Placeholder 13" descr="A close up of a card&#10;&#10;Description automatically generated">
            <a:extLst>
              <a:ext uri="{FF2B5EF4-FFF2-40B4-BE49-F238E27FC236}">
                <a16:creationId xmlns:a16="http://schemas.microsoft.com/office/drawing/2014/main" id="{A3D43D76-5CDE-4E51-99DE-D4514B504BDA}"/>
              </a:ext>
            </a:extLst>
          </p:cNvPr>
          <p:cNvPicPr>
            <a:picLocks noGrp="1" noChangeAspect="1"/>
          </p:cNvPicPr>
          <p:nvPr>
            <p:ph sz="half" idx="1"/>
          </p:nvPr>
        </p:nvPicPr>
        <p:blipFill>
          <a:blip r:embed="rId3"/>
          <a:stretch>
            <a:fillRect/>
          </a:stretch>
        </p:blipFill>
        <p:spPr>
          <a:xfrm>
            <a:off x="750043" y="2464851"/>
            <a:ext cx="3202526" cy="3202526"/>
          </a:xfrm>
        </p:spPr>
      </p:pic>
    </p:spTree>
    <p:extLst>
      <p:ext uri="{BB962C8B-B14F-4D97-AF65-F5344CB8AC3E}">
        <p14:creationId xmlns:p14="http://schemas.microsoft.com/office/powerpoint/2010/main" val="385286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a:xfrm>
            <a:off x="209550" y="152400"/>
            <a:ext cx="8680450" cy="1219200"/>
          </a:xfrm>
        </p:spPr>
        <p:txBody>
          <a:bodyPr anchor="ctr">
            <a:normAutofit/>
          </a:bodyPr>
          <a:lstStyle/>
          <a:p>
            <a:r>
              <a:rPr lang="en-US" dirty="0"/>
              <a:t>Why Consistency Matters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sz="half" idx="1"/>
          </p:nvPr>
        </p:nvSpPr>
        <p:spPr>
          <a:xfrm>
            <a:off x="457200" y="1600200"/>
            <a:ext cx="4038600" cy="4525963"/>
          </a:xfrm>
        </p:spPr>
        <p:txBody>
          <a:bodyPr>
            <a:normAutofit/>
          </a:bodyPr>
          <a:lstStyle/>
          <a:p>
            <a:r>
              <a:rPr lang="en-US" dirty="0"/>
              <a:t>Equal treatment</a:t>
            </a:r>
          </a:p>
          <a:p>
            <a:pPr lvl="1"/>
            <a:r>
              <a:rPr lang="en-US" sz="2800" dirty="0"/>
              <a:t>Staff members</a:t>
            </a:r>
          </a:p>
          <a:p>
            <a:pPr lvl="1"/>
            <a:r>
              <a:rPr lang="en-US" sz="2800" dirty="0"/>
              <a:t>Customers</a:t>
            </a:r>
          </a:p>
          <a:p>
            <a:pPr marL="457200" lvl="1" indent="0">
              <a:buNone/>
            </a:pPr>
            <a:endParaRPr lang="en-US" sz="2800" dirty="0"/>
          </a:p>
          <a:p>
            <a:r>
              <a:rPr lang="en-US" dirty="0"/>
              <a:t>For defense in case of lawsuits</a:t>
            </a:r>
          </a:p>
        </p:txBody>
      </p:sp>
      <p:pic>
        <p:nvPicPr>
          <p:cNvPr id="7" name="Picture 6" descr="A picture containing scale, device, table, photo&#10;&#10;Description automatically generated">
            <a:extLst>
              <a:ext uri="{FF2B5EF4-FFF2-40B4-BE49-F238E27FC236}">
                <a16:creationId xmlns:a16="http://schemas.microsoft.com/office/drawing/2014/main" id="{47B0E9EA-0648-4CF6-8EB6-AB78729D4F56}"/>
              </a:ext>
            </a:extLst>
          </p:cNvPr>
          <p:cNvPicPr>
            <a:picLocks noChangeAspect="1"/>
          </p:cNvPicPr>
          <p:nvPr/>
        </p:nvPicPr>
        <p:blipFill rotWithShape="1">
          <a:blip r:embed="rId2"/>
          <a:srcRect t="19951" r="1" b="1"/>
          <a:stretch/>
        </p:blipFill>
        <p:spPr>
          <a:xfrm>
            <a:off x="4648200" y="1600200"/>
            <a:ext cx="4038600" cy="4525963"/>
          </a:xfrm>
          <a:prstGeom prst="rect">
            <a:avLst/>
          </a:prstGeom>
          <a:noFill/>
        </p:spPr>
      </p:pic>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7</a:t>
            </a:fld>
            <a:endParaRPr lang="en-US" dirty="0"/>
          </a:p>
        </p:txBody>
      </p:sp>
    </p:spTree>
    <p:extLst>
      <p:ext uri="{BB962C8B-B14F-4D97-AF65-F5344CB8AC3E}">
        <p14:creationId xmlns:p14="http://schemas.microsoft.com/office/powerpoint/2010/main" val="205664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AD0-B32A-4713-9472-2F196AFEEFAD}"/>
              </a:ext>
            </a:extLst>
          </p:cNvPr>
          <p:cNvSpPr>
            <a:spLocks noGrp="1"/>
          </p:cNvSpPr>
          <p:nvPr>
            <p:ph type="title"/>
          </p:nvPr>
        </p:nvSpPr>
        <p:spPr>
          <a:xfrm>
            <a:off x="209550" y="152400"/>
            <a:ext cx="8680450" cy="1219200"/>
          </a:xfrm>
        </p:spPr>
        <p:txBody>
          <a:bodyPr anchor="ctr">
            <a:normAutofit/>
          </a:bodyPr>
          <a:lstStyle/>
          <a:p>
            <a:r>
              <a:rPr lang="en-US" dirty="0"/>
              <a:t>Setting Rider Policies</a:t>
            </a:r>
          </a:p>
        </p:txBody>
      </p:sp>
      <p:sp>
        <p:nvSpPr>
          <p:cNvPr id="3" name="Content Placeholder 2">
            <a:extLst>
              <a:ext uri="{FF2B5EF4-FFF2-40B4-BE49-F238E27FC236}">
                <a16:creationId xmlns:a16="http://schemas.microsoft.com/office/drawing/2014/main" id="{AF2C7E2A-76D7-4DB2-90B0-0B1046232DEB}"/>
              </a:ext>
            </a:extLst>
          </p:cNvPr>
          <p:cNvSpPr>
            <a:spLocks noGrp="1"/>
          </p:cNvSpPr>
          <p:nvPr>
            <p:ph sz="half" idx="2"/>
          </p:nvPr>
        </p:nvSpPr>
        <p:spPr>
          <a:xfrm>
            <a:off x="4648200" y="1600200"/>
            <a:ext cx="4038600" cy="4525963"/>
          </a:xfrm>
        </p:spPr>
        <p:txBody>
          <a:bodyPr>
            <a:normAutofit fontScale="92500" lnSpcReduction="20000"/>
          </a:bodyPr>
          <a:lstStyle/>
          <a:p>
            <a:pPr marL="0" indent="0">
              <a:buNone/>
            </a:pPr>
            <a:r>
              <a:rPr lang="en-US" sz="3000" dirty="0"/>
              <a:t>How are passenger policies communicated to your riders?</a:t>
            </a:r>
          </a:p>
          <a:p>
            <a:endParaRPr lang="en-US" sz="3000" dirty="0"/>
          </a:p>
          <a:p>
            <a:pPr>
              <a:buFont typeface="Wingdings" panose="05000000000000000000" pitchFamily="2" charset="2"/>
              <a:buChar char="§"/>
            </a:pPr>
            <a:r>
              <a:rPr lang="en-US" sz="3000" dirty="0"/>
              <a:t>	Riders’ Guide</a:t>
            </a:r>
          </a:p>
          <a:p>
            <a:pPr>
              <a:buFont typeface="Wingdings" panose="05000000000000000000" pitchFamily="2" charset="2"/>
              <a:buChar char="§"/>
            </a:pPr>
            <a:r>
              <a:rPr lang="en-US" sz="3000" dirty="0"/>
              <a:t>  Dispatcher Instructions</a:t>
            </a:r>
          </a:p>
          <a:p>
            <a:pPr>
              <a:buFont typeface="Wingdings" panose="05000000000000000000" pitchFamily="2" charset="2"/>
              <a:buChar char="§"/>
            </a:pPr>
            <a:r>
              <a:rPr lang="en-US" sz="3000" dirty="0"/>
              <a:t>  Website</a:t>
            </a:r>
          </a:p>
          <a:p>
            <a:pPr>
              <a:buFont typeface="Wingdings" panose="05000000000000000000" pitchFamily="2" charset="2"/>
              <a:buChar char="§"/>
            </a:pPr>
            <a:r>
              <a:rPr lang="en-US" sz="3000" dirty="0"/>
              <a:t>  Social Media </a:t>
            </a:r>
          </a:p>
          <a:p>
            <a:pPr>
              <a:buFont typeface="Wingdings" panose="05000000000000000000" pitchFamily="2" charset="2"/>
              <a:buChar char="§"/>
            </a:pPr>
            <a:r>
              <a:rPr lang="en-US" sz="3000" dirty="0"/>
              <a:t>  Driver’s Discretion</a:t>
            </a:r>
          </a:p>
          <a:p>
            <a:pPr marL="0" indent="0">
              <a:buNone/>
            </a:pPr>
            <a:endParaRPr lang="en-US" sz="3000" dirty="0"/>
          </a:p>
          <a:p>
            <a:pPr marL="0" indent="0">
              <a:buNone/>
            </a:pPr>
            <a:r>
              <a:rPr lang="en-US" dirty="0"/>
              <a:t>	</a:t>
            </a:r>
          </a:p>
        </p:txBody>
      </p:sp>
      <p:sp>
        <p:nvSpPr>
          <p:cNvPr id="4" name="Date Placeholder 3">
            <a:extLst>
              <a:ext uri="{FF2B5EF4-FFF2-40B4-BE49-F238E27FC236}">
                <a16:creationId xmlns:a16="http://schemas.microsoft.com/office/drawing/2014/main" id="{B0D93B5F-F4B7-4225-8391-D1B95011248A}"/>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239355B9-4E2D-4A2A-B9FC-6AA725C2C5A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8</a:t>
            </a:fld>
            <a:endParaRPr lang="en-US" dirty="0"/>
          </a:p>
        </p:txBody>
      </p:sp>
      <p:pic>
        <p:nvPicPr>
          <p:cNvPr id="10" name="Picture 9">
            <a:extLst>
              <a:ext uri="{FF2B5EF4-FFF2-40B4-BE49-F238E27FC236}">
                <a16:creationId xmlns:a16="http://schemas.microsoft.com/office/drawing/2014/main" id="{51C8B139-BCAA-40D8-A83B-86C5142E51D5}"/>
              </a:ext>
            </a:extLst>
          </p:cNvPr>
          <p:cNvPicPr>
            <a:picLocks noChangeAspect="1"/>
          </p:cNvPicPr>
          <p:nvPr/>
        </p:nvPicPr>
        <p:blipFill>
          <a:blip r:embed="rId2"/>
          <a:stretch>
            <a:fillRect/>
          </a:stretch>
        </p:blipFill>
        <p:spPr>
          <a:xfrm>
            <a:off x="587907" y="2326127"/>
            <a:ext cx="3783927" cy="3800819"/>
          </a:xfrm>
          <a:prstGeom prst="rect">
            <a:avLst/>
          </a:prstGeom>
        </p:spPr>
      </p:pic>
    </p:spTree>
    <p:extLst>
      <p:ext uri="{BB962C8B-B14F-4D97-AF65-F5344CB8AC3E}">
        <p14:creationId xmlns:p14="http://schemas.microsoft.com/office/powerpoint/2010/main" val="34381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8E86-FCFA-4C4C-87B4-321ED79F66B9}"/>
              </a:ext>
            </a:extLst>
          </p:cNvPr>
          <p:cNvSpPr>
            <a:spLocks noGrp="1"/>
          </p:cNvSpPr>
          <p:nvPr>
            <p:ph type="title"/>
          </p:nvPr>
        </p:nvSpPr>
        <p:spPr>
          <a:xfrm>
            <a:off x="209550" y="152400"/>
            <a:ext cx="8680450" cy="1219200"/>
          </a:xfrm>
        </p:spPr>
        <p:txBody>
          <a:bodyPr anchor="ctr">
            <a:normAutofit/>
          </a:bodyPr>
          <a:lstStyle/>
          <a:p>
            <a:r>
              <a:rPr lang="en-US" dirty="0"/>
              <a:t>Improving Communications</a:t>
            </a:r>
          </a:p>
        </p:txBody>
      </p:sp>
      <p:pic>
        <p:nvPicPr>
          <p:cNvPr id="7" name="Picture 6" descr="A bus driving down a street&#10;&#10;Description automatically generated">
            <a:extLst>
              <a:ext uri="{FF2B5EF4-FFF2-40B4-BE49-F238E27FC236}">
                <a16:creationId xmlns:a16="http://schemas.microsoft.com/office/drawing/2014/main" id="{539E98DB-2C5C-4D28-BD12-73823DBC921A}"/>
              </a:ext>
            </a:extLst>
          </p:cNvPr>
          <p:cNvPicPr>
            <a:picLocks noChangeAspect="1"/>
          </p:cNvPicPr>
          <p:nvPr/>
        </p:nvPicPr>
        <p:blipFill rotWithShape="1">
          <a:blip r:embed="rId2"/>
          <a:srcRect b="10561"/>
          <a:stretch/>
        </p:blipFill>
        <p:spPr>
          <a:xfrm>
            <a:off x="728236" y="1600200"/>
            <a:ext cx="3496528" cy="4525963"/>
          </a:xfrm>
          <a:prstGeom prst="rect">
            <a:avLst/>
          </a:prstGeom>
          <a:noFill/>
        </p:spPr>
      </p:pic>
      <p:sp>
        <p:nvSpPr>
          <p:cNvPr id="3" name="Content Placeholder 2">
            <a:extLst>
              <a:ext uri="{FF2B5EF4-FFF2-40B4-BE49-F238E27FC236}">
                <a16:creationId xmlns:a16="http://schemas.microsoft.com/office/drawing/2014/main" id="{476485F4-2C62-405C-A5FB-BD79D208F234}"/>
              </a:ext>
            </a:extLst>
          </p:cNvPr>
          <p:cNvSpPr>
            <a:spLocks noGrp="1"/>
          </p:cNvSpPr>
          <p:nvPr>
            <p:ph sz="half" idx="2"/>
          </p:nvPr>
        </p:nvSpPr>
        <p:spPr>
          <a:xfrm>
            <a:off x="4648200" y="1600200"/>
            <a:ext cx="4038600" cy="452596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Are there ways you could improve these communications?</a:t>
            </a:r>
          </a:p>
        </p:txBody>
      </p:sp>
      <p:sp>
        <p:nvSpPr>
          <p:cNvPr id="4" name="Date Placeholder 3">
            <a:extLst>
              <a:ext uri="{FF2B5EF4-FFF2-40B4-BE49-F238E27FC236}">
                <a16:creationId xmlns:a16="http://schemas.microsoft.com/office/drawing/2014/main" id="{274935FC-D4C4-4245-BF42-25F753CDFA41}"/>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519B4A72-C140-4DF0-A3F0-C4F9BCE33A4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9</a:t>
            </a:fld>
            <a:endParaRPr lang="en-US" dirty="0"/>
          </a:p>
        </p:txBody>
      </p:sp>
    </p:spTree>
    <p:extLst>
      <p:ext uri="{BB962C8B-B14F-4D97-AF65-F5344CB8AC3E}">
        <p14:creationId xmlns:p14="http://schemas.microsoft.com/office/powerpoint/2010/main" val="1899106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3701</Words>
  <Application>Microsoft Office PowerPoint</Application>
  <PresentationFormat>On-screen Show (4:3)</PresentationFormat>
  <Paragraphs>483</Paragraphs>
  <Slides>69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Lucida Grande</vt:lpstr>
      <vt:lpstr>Wingdings</vt:lpstr>
      <vt:lpstr>Office Theme</vt:lpstr>
      <vt:lpstr>PowerPoint Presentation</vt:lpstr>
      <vt:lpstr>Overview</vt:lpstr>
      <vt:lpstr>Policies vs. Procedures</vt:lpstr>
      <vt:lpstr>Policies and Procedures</vt:lpstr>
      <vt:lpstr>Policies:  Important!</vt:lpstr>
      <vt:lpstr>Communicating Policies</vt:lpstr>
      <vt:lpstr>Why Consistency Matters</vt:lpstr>
      <vt:lpstr>Setting Rider Policies</vt:lpstr>
      <vt:lpstr>Improving Communications</vt:lpstr>
      <vt:lpstr>Rider Policies That Cause Conflict</vt:lpstr>
      <vt:lpstr>Rider Policies</vt:lpstr>
      <vt:lpstr>Policy Scenarios</vt:lpstr>
      <vt:lpstr>Policy Scenarios</vt:lpstr>
      <vt:lpstr>Policy Scenarios</vt:lpstr>
      <vt:lpstr>Policy Scenarios</vt:lpstr>
      <vt:lpstr>Policy Scenarios</vt:lpstr>
      <vt:lpstr>Review and Revise Policies</vt:lpstr>
      <vt:lpstr>External Feedback</vt:lpstr>
      <vt:lpstr>Policy Work…Never Done!</vt:lpstr>
      <vt:lpstr>Customer Service</vt:lpstr>
      <vt:lpstr>Customer Service “Rules”</vt:lpstr>
      <vt:lpstr>Customer Service</vt:lpstr>
      <vt:lpstr>Customer Service</vt:lpstr>
      <vt:lpstr>Customer Service</vt:lpstr>
      <vt:lpstr>Customer Service</vt:lpstr>
      <vt:lpstr>Customer Service</vt:lpstr>
      <vt:lpstr>An Inside Job…</vt:lpstr>
      <vt:lpstr>An Inside Job…</vt:lpstr>
      <vt:lpstr>First Impressions</vt:lpstr>
      <vt:lpstr>First Impressions</vt:lpstr>
      <vt:lpstr>Repeat Performance!</vt:lpstr>
      <vt:lpstr>Reinforce…</vt:lpstr>
      <vt:lpstr>It’s the Little Things…</vt:lpstr>
      <vt:lpstr>The Happiest Place on Earth…</vt:lpstr>
      <vt:lpstr>A Crash Course on Customer Service</vt:lpstr>
      <vt:lpstr>Ask Yourself….?</vt:lpstr>
      <vt:lpstr>Transit Acronyms….HUGS!</vt:lpstr>
      <vt:lpstr>Viewing from the Outside In: Observe</vt:lpstr>
      <vt:lpstr>(Your transit agency) Believes in HUGGS</vt:lpstr>
      <vt:lpstr>Customer Service vs. Policies &amp; Procedures</vt:lpstr>
      <vt:lpstr>Areas Where Conflicts Tend to Occur</vt:lpstr>
      <vt:lpstr>Reasonable Modification</vt:lpstr>
      <vt:lpstr>Additional Requirements</vt:lpstr>
      <vt:lpstr>Do I Have to Do THAT?????</vt:lpstr>
      <vt:lpstr>ADA Reasonable Modification</vt:lpstr>
      <vt:lpstr>Consistency &amp; Education</vt:lpstr>
      <vt:lpstr>Examples:  Reasonable Modification</vt:lpstr>
      <vt:lpstr>Question</vt:lpstr>
      <vt:lpstr>Answer</vt:lpstr>
      <vt:lpstr>Question</vt:lpstr>
      <vt:lpstr>Answer</vt:lpstr>
      <vt:lpstr>Question</vt:lpstr>
      <vt:lpstr>Answer</vt:lpstr>
      <vt:lpstr>Question</vt:lpstr>
      <vt:lpstr>Answer</vt:lpstr>
      <vt:lpstr>Question:  Intermediate Stops</vt:lpstr>
      <vt:lpstr>Answer:  Well, maybe…</vt:lpstr>
      <vt:lpstr>PowerPoint Presentation</vt:lpstr>
      <vt:lpstr>Answer</vt:lpstr>
      <vt:lpstr>Reasonable Modification:  Packages, continued</vt:lpstr>
      <vt:lpstr>KEY</vt:lpstr>
      <vt:lpstr>RESOURCES </vt:lpstr>
      <vt:lpstr>RESOURCES</vt:lpstr>
      <vt:lpstr>RESOURCES</vt:lpstr>
      <vt:lpstr>RESOURCES</vt:lpstr>
      <vt:lpstr>PowerPoint Presentation</vt:lpstr>
      <vt:lpstr>Contact Information</vt:lpstr>
      <vt:lpstr>PowerPoint Presentation</vt:lpstr>
      <vt:lpstr>NADTC and Easterseals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Wright</dc:creator>
  <cp:lastModifiedBy>Carol Wright</cp:lastModifiedBy>
  <cp:revision>2</cp:revision>
  <dcterms:created xsi:type="dcterms:W3CDTF">2020-09-11T04:54:49Z</dcterms:created>
  <dcterms:modified xsi:type="dcterms:W3CDTF">2020-11-08T22:41:57Z</dcterms:modified>
</cp:coreProperties>
</file>